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sldIdLst>
    <p:sldId id="256" r:id="rId2"/>
    <p:sldId id="267" r:id="rId3"/>
    <p:sldId id="259" r:id="rId4"/>
    <p:sldId id="268" r:id="rId5"/>
    <p:sldId id="262" r:id="rId6"/>
    <p:sldId id="272" r:id="rId7"/>
    <p:sldId id="273" r:id="rId8"/>
    <p:sldId id="263" r:id="rId9"/>
    <p:sldId id="274" r:id="rId10"/>
    <p:sldId id="265" r:id="rId11"/>
    <p:sldId id="275" r:id="rId12"/>
    <p:sldId id="270" r:id="rId13"/>
    <p:sldId id="276" r:id="rId14"/>
    <p:sldId id="271" r:id="rId15"/>
    <p:sldId id="279" r:id="rId16"/>
    <p:sldId id="286" r:id="rId17"/>
    <p:sldId id="280" r:id="rId18"/>
    <p:sldId id="287" r:id="rId19"/>
    <p:sldId id="281" r:id="rId20"/>
    <p:sldId id="288" r:id="rId21"/>
    <p:sldId id="282" r:id="rId22"/>
    <p:sldId id="289" r:id="rId23"/>
    <p:sldId id="283" r:id="rId24"/>
    <p:sldId id="284" r:id="rId25"/>
    <p:sldId id="285" r:id="rId26"/>
    <p:sldId id="258" r:id="rId27"/>
    <p:sldId id="260" r:id="rId28"/>
    <p:sldId id="261" r:id="rId29"/>
    <p:sldId id="277" r:id="rId30"/>
    <p:sldId id="290" r:id="rId31"/>
    <p:sldId id="278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6A3C5-C605-46DF-BF28-93C885F4863B}" type="datetimeFigureOut">
              <a:rPr lang="cs-CZ" smtClean="0"/>
              <a:t>24.1.2012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2125-60E8-4B07-A559-F93B68DCC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64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2125-60E8-4B07-A559-F93B68DCC77A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3140968"/>
            <a:ext cx="5913444" cy="1500144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/>
              <a:t>CESTA K CERTIFIKÁTU</a:t>
            </a:r>
          </a:p>
          <a:p>
            <a:pPr algn="ctr"/>
            <a:r>
              <a:rPr lang="cs-CZ" sz="3000" b="1" dirty="0" smtClean="0"/>
              <a:t> BEZ BARIÉR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7717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A.3</a:t>
            </a:r>
          </a:p>
          <a:p>
            <a:pPr lvl="1"/>
            <a:r>
              <a:rPr lang="cs-CZ" dirty="0" smtClean="0"/>
              <a:t>Manipulační plocha před vchodem do objektu 1,5*1,5 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 smtClean="0"/>
              <a:t>Vchodové dveře kontrastní k barvě fasády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Dostatečná šířka vstupních dveří min. 80 cm =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4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Madla na vstupních dveřích (když se dveře tlačí)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Vstup do objektu je osvětlen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Zádveří je vhodně osvětlené =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634978" cy="4846638"/>
          </a:xfrm>
        </p:spPr>
      </p:pic>
      <p:pic>
        <p:nvPicPr>
          <p:cNvPr id="3074" name="Picture 2" descr="http://extranet.kr-vysocina.cz/vbb/foto/25_BY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95524"/>
            <a:ext cx="568937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A.4</a:t>
            </a:r>
          </a:p>
          <a:p>
            <a:pPr lvl="1"/>
            <a:r>
              <a:rPr lang="cs-CZ" dirty="0" smtClean="0"/>
              <a:t>Bezbariérový vstup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klíčové body, nutné pro pohybový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A.5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cs-CZ" dirty="0" smtClean="0"/>
              <a:t>Šířka a sklon nájezdové rampy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klíčové body, nutné pro pohybový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A.6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Rozměry a použitelnost zdvihací plošiny=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8 klíčových bodů, nutné pro pohybový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A.7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Plocha před výtahem, šířka vstupu, akustické a vizuální hlášení, hmatové ovládací prvky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24 klíčové body, nutné pro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pohybový,zrakový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a sluchový handicap</a:t>
            </a:r>
          </a:p>
        </p:txBody>
      </p:sp>
    </p:spTree>
    <p:extLst>
      <p:ext uri="{BB962C8B-B14F-4D97-AF65-F5344CB8AC3E}">
        <p14:creationId xmlns:p14="http://schemas.microsoft.com/office/powerpoint/2010/main" val="1092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zdar.cz/_files/galery/008/000/2580v1000000_Bezbarierovy_vs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672064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3509020" cy="4846320"/>
          </a:xfrm>
        </p:spPr>
        <p:txBody>
          <a:bodyPr>
            <a:normAutofit/>
          </a:bodyPr>
          <a:lstStyle/>
          <a:p>
            <a:r>
              <a:rPr lang="cs-CZ" dirty="0" smtClean="0"/>
              <a:t>A.8</a:t>
            </a:r>
          </a:p>
          <a:p>
            <a:pPr lvl="1"/>
            <a:r>
              <a:rPr lang="cs-CZ" dirty="0" smtClean="0"/>
              <a:t>Kontrastní označení schodiště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klíčové body, nutné pro zrakový handicap</a:t>
            </a: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20" y="493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 smtClean="0"/>
              <a:t>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B.1</a:t>
            </a:r>
            <a:endParaRPr lang="cs-CZ" dirty="0" smtClean="0"/>
          </a:p>
          <a:p>
            <a:pPr lvl="1"/>
            <a:r>
              <a:rPr lang="cs-CZ" dirty="0" smtClean="0"/>
              <a:t>Dostatečná šířka chodeb a povrch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klíčových bodů,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pro pohybový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Dostatečná šířka dveří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Bariéry na komunikačních cestách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a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Světelná signalizace na chodbách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sluchový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B.2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Kontrastní označení schodiště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4 klíčové body, nutné pro zrakový handicap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a/ab/Emergency_exit_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4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 smtClean="0"/>
              <a:t>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B.3</a:t>
            </a:r>
            <a:endParaRPr lang="cs-CZ" dirty="0" smtClean="0"/>
          </a:p>
          <a:p>
            <a:pPr lvl="1"/>
            <a:r>
              <a:rPr lang="cs-CZ" dirty="0" smtClean="0"/>
              <a:t>Velikost a povrch manipulační plochy před výtahem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klíčových bodů,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pro pohybový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Dostatečná šířka vstupu do výtahu a kabiny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Vizuální a hlasové hlášení podlaží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sluchový a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Ovládací prvky rozeznatelné hmatem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B.4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Rozměry a funkčnost plošiny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 8 klíčových bodů nutné pro pohybový handicap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cialniagentura.cz/data/fotogalerie/prostory-pobocka-usti-nad-labem/bezbarierovy-pristup/panel-vyt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-506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fimedia.cz/fotografie/close-up-displeje-vytahem-podlahy/profimedia-0048675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286000"/>
            <a:ext cx="4972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5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 smtClean="0"/>
              <a:t>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B.5</a:t>
            </a:r>
            <a:endParaRPr lang="cs-CZ" dirty="0" smtClean="0"/>
          </a:p>
          <a:p>
            <a:pPr lvl="1"/>
            <a:r>
              <a:rPr lang="cs-CZ" dirty="0" smtClean="0"/>
              <a:t>Šířka dveří a práh u vstupu do pokoje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klíčových bodů,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pro pohybový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Hmatné označení pokoje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Madla nebo smyčky na dveřích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Telefon s optickou signalizací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sluchový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Šířka a práh dveří u vstupu do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hyg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. zařízení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Dostatečný manipulační prostor v rámci hygienického zařízení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12 klíčových bodů, nutné pro pohybový handicap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764704"/>
            <a:ext cx="5913444" cy="387640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 </a:t>
            </a:r>
          </a:p>
          <a:p>
            <a:pPr algn="l"/>
            <a:endParaRPr lang="cs-CZ" sz="3000" b="1" dirty="0"/>
          </a:p>
          <a:p>
            <a:pPr algn="l"/>
            <a:endParaRPr lang="cs-CZ" sz="3000" b="1" dirty="0" smtClean="0"/>
          </a:p>
          <a:p>
            <a:pPr algn="ctr"/>
            <a:r>
              <a:rPr lang="cs-CZ" sz="3000" b="1" dirty="0" smtClean="0"/>
              <a:t>Metodika 1 = ubytování a     stravování</a:t>
            </a:r>
          </a:p>
          <a:p>
            <a:pPr algn="l"/>
            <a:endParaRPr lang="cs-CZ" sz="3000" b="1" dirty="0" smtClean="0"/>
          </a:p>
          <a:p>
            <a:pPr algn="l"/>
            <a:r>
              <a:rPr lang="cs-CZ" sz="3000" b="1" dirty="0" smtClean="0"/>
              <a:t> 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3801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9.cz/iR/importprodukt-orig/8b7/8b787fa21045c0029b247041318b16c1--mmf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z.prague-stay.com/img/1266/2/false/Design-Hotel-Room-Nu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0"/>
            <a:ext cx="52768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6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 smtClean="0"/>
              <a:t>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B.5</a:t>
            </a:r>
            <a:endParaRPr lang="cs-CZ" dirty="0" smtClean="0"/>
          </a:p>
          <a:p>
            <a:pPr lvl="1"/>
            <a:r>
              <a:rPr lang="cs-CZ" dirty="0" smtClean="0"/>
              <a:t>Umístění madel po obou stranách WC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klíčové body,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pro pohybový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Podjezd umyvadla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Vhodnost sprchového boxu nebo vany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B.6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Vhodnost jídelního lístku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16 klíčových bodů, nutné pro zrakový handicap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Prostor mezi stoly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4 klíčové body, nutné pro pohybový handicap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mimeudelatdomov.cz/fotogalerie/images/D-sprchovy_kout_1_kridle_otocne_dvere_sklo_float_ciry_8_mm_nastrik_clearsc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" y="0"/>
            <a:ext cx="3760316" cy="56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zivotnistyl.cz/admin/articlefiles/1403-nastavec-wc_zdrav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9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 smtClean="0"/>
              <a:t>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Vhodnost stolů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12 klíčových bodů,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pro pohybový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Vhodnost židlí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 4 klíčové body, nutné pro pohybový handicap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B.7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Bezbariérové WC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Parametry WC kabiny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12 klíčových bodů, nutné pro pohybový handicap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Otvírání dveří a práh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8 klíčových bodů, nutné pro pohybový handicap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Madla nebo smyčky na dveřích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 4 klíčové body, nutné pro pohybový handicap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 smtClean="0"/>
              <a:t>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Hmatové označení kabiny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pro zrakový handicap</a:t>
            </a:r>
          </a:p>
          <a:p>
            <a:pPr lvl="1"/>
            <a:r>
              <a:rPr lang="cs-CZ" dirty="0"/>
              <a:t>Umístění madel po obou stranách WC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Podjezd umyvadla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</a:t>
            </a:r>
            <a:r>
              <a:rPr lang="cs-CZ" dirty="0"/>
              <a:t>C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C.2</a:t>
            </a:r>
            <a:endParaRPr lang="cs-CZ" dirty="0" smtClean="0"/>
          </a:p>
          <a:p>
            <a:pPr lvl="1"/>
            <a:r>
              <a:rPr lang="cs-CZ" dirty="0" smtClean="0"/>
              <a:t>Komunikační dostupnost objektu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12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klíčových bod0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nutné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pro zrakový, sluchový i pohybový handicap</a:t>
            </a: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Bodové hodnocení v analýze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získání certifikátu musí subjekt získat 100% body za všechna klíčová kritéria = 364 bodů</a:t>
            </a:r>
          </a:p>
          <a:p>
            <a:pPr lvl="1"/>
            <a:r>
              <a:rPr lang="cs-CZ" dirty="0" smtClean="0"/>
              <a:t>Úroveň A = 132 b. </a:t>
            </a:r>
          </a:p>
          <a:p>
            <a:pPr lvl="1"/>
            <a:r>
              <a:rPr lang="cs-CZ" dirty="0" smtClean="0"/>
              <a:t>Úroveň B = 196 b.</a:t>
            </a:r>
          </a:p>
          <a:p>
            <a:pPr lvl="1"/>
            <a:r>
              <a:rPr lang="cs-CZ" dirty="0" smtClean="0"/>
              <a:t>Úroveň C =   36 b.</a:t>
            </a:r>
          </a:p>
          <a:p>
            <a:pPr lvl="1"/>
            <a:endParaRPr lang="cs-CZ" dirty="0" smtClean="0"/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A dále minimálně 50% bodů doplňkových kritérií na úrovni A, B, C</a:t>
            </a:r>
          </a:p>
          <a:p>
            <a:pPr lvl="1"/>
            <a:r>
              <a:rPr lang="cs-CZ" dirty="0"/>
              <a:t>Úroveň A = </a:t>
            </a:r>
            <a:r>
              <a:rPr lang="cs-CZ" dirty="0" smtClean="0"/>
              <a:t>45 b. – 81 b.</a:t>
            </a:r>
            <a:endParaRPr lang="cs-CZ" dirty="0"/>
          </a:p>
          <a:p>
            <a:pPr lvl="1"/>
            <a:r>
              <a:rPr lang="cs-CZ" dirty="0"/>
              <a:t>Úroveň B = </a:t>
            </a:r>
            <a:r>
              <a:rPr lang="cs-CZ" dirty="0" smtClean="0"/>
              <a:t>47 b. – 92 b.</a:t>
            </a:r>
            <a:endParaRPr lang="cs-CZ" dirty="0"/>
          </a:p>
          <a:p>
            <a:pPr lvl="1"/>
            <a:r>
              <a:rPr lang="cs-CZ" dirty="0"/>
              <a:t>Úroveň C = </a:t>
            </a:r>
            <a:r>
              <a:rPr lang="cs-CZ" dirty="0" smtClean="0"/>
              <a:t>37 b. – 49 b.</a:t>
            </a:r>
            <a:endParaRPr lang="cs-CZ" dirty="0"/>
          </a:p>
          <a:p>
            <a:pPr lvl="0">
              <a:buClr>
                <a:srgbClr val="B13F9A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8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VELMI DŮLEŽITÉ ! ! ! !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Je vždy brán zřetel na relevantnost analyzovaných informací a na osobní přístup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Např. – jestliže má objekt bezbariérový vstup – není nutné posuzovat</a:t>
            </a:r>
          </a:p>
          <a:p>
            <a:pPr lvl="1"/>
            <a:r>
              <a:rPr lang="cs-CZ" dirty="0" smtClean="0"/>
              <a:t>nájezdovou rampu (8 klíčových bodů)</a:t>
            </a:r>
          </a:p>
          <a:p>
            <a:pPr lvl="1"/>
            <a:r>
              <a:rPr lang="cs-CZ" dirty="0" smtClean="0"/>
              <a:t>šikmá plošina (8 klíčových bodů)</a:t>
            </a:r>
          </a:p>
          <a:p>
            <a:pPr lvl="1"/>
            <a:r>
              <a:rPr lang="cs-CZ" dirty="0" smtClean="0"/>
              <a:t>výtah (12 klíčových bodů)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chody (4 klíčové body)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VELMI DŮLEŽITÉ ! ! ! !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prstClr val="black"/>
                </a:solidFill>
              </a:rPr>
              <a:t>Např</a:t>
            </a:r>
            <a:r>
              <a:rPr lang="cs-CZ" dirty="0">
                <a:solidFill>
                  <a:prstClr val="black"/>
                </a:solidFill>
              </a:rPr>
              <a:t>. – jestliže má </a:t>
            </a:r>
            <a:r>
              <a:rPr lang="cs-CZ" dirty="0" smtClean="0">
                <a:solidFill>
                  <a:prstClr val="black"/>
                </a:solidFill>
              </a:rPr>
              <a:t>objekt vše v přízemí – není nutné posuzovat</a:t>
            </a:r>
            <a:endParaRPr lang="cs-CZ" dirty="0" smtClean="0"/>
          </a:p>
          <a:p>
            <a:pPr lvl="1"/>
            <a:r>
              <a:rPr lang="cs-CZ" dirty="0" smtClean="0"/>
              <a:t>Schodiště (4 klíčové body)</a:t>
            </a:r>
          </a:p>
          <a:p>
            <a:pPr lvl="1"/>
            <a:r>
              <a:rPr lang="cs-CZ" dirty="0" smtClean="0"/>
              <a:t>Výtah (24 klíčových bodů)</a:t>
            </a:r>
          </a:p>
          <a:p>
            <a:pPr lvl="1"/>
            <a:r>
              <a:rPr lang="cs-CZ" dirty="0" smtClean="0"/>
              <a:t>Zdvihací plošina (8 klíčových bodů)</a:t>
            </a:r>
          </a:p>
          <a:p>
            <a:pPr lvl="1">
              <a:buNone/>
            </a:pPr>
            <a:endParaRPr lang="cs-CZ" dirty="0" smtClean="0"/>
          </a:p>
          <a:p>
            <a:pPr lvl="1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V těchto případech mohou být klíčová kritéria snížena na 292 </a:t>
            </a:r>
            <a:r>
              <a:rPr lang="cs-CZ" dirty="0" err="1" smtClean="0">
                <a:solidFill>
                  <a:schemeClr val="tx1"/>
                </a:solidFill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0">
              <a:buClr>
                <a:srgbClr val="B13F9A"/>
              </a:buClr>
            </a:pPr>
            <a:r>
              <a:rPr lang="cs-CZ" dirty="0" smtClean="0">
                <a:solidFill>
                  <a:srgbClr val="FF0000"/>
                </a:solidFill>
              </a:rPr>
              <a:t>VŽDY SE HODNOTÍ JEN TO, CO JE PŘEDMĚTEM ANALÝZY – RESTAURACE NEBO UBYTOVÁNÍ.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1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Není to na certifikát ?– tak semafor</a:t>
            </a:r>
            <a:endParaRPr lang="cs-CZ" dirty="0"/>
          </a:p>
        </p:txBody>
      </p:sp>
      <p:pic>
        <p:nvPicPr>
          <p:cNvPr id="11" name="Picture 65" descr="výseč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1916832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Zelená výseč – 100 % klíčových bodů k danému handicapu</a:t>
            </a:r>
          </a:p>
          <a:p>
            <a:endParaRPr lang="cs-CZ" dirty="0"/>
          </a:p>
          <a:p>
            <a:r>
              <a:rPr lang="cs-CZ" dirty="0" smtClean="0"/>
              <a:t>Oranžová výseč – 75 % klíčových bodů k danému handicapu + 50% neklíčových bodů</a:t>
            </a:r>
          </a:p>
          <a:p>
            <a:endParaRPr lang="cs-CZ" dirty="0"/>
          </a:p>
          <a:p>
            <a:r>
              <a:rPr lang="cs-CZ" dirty="0" smtClean="0"/>
              <a:t>Červená výseč – nevhodné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Na oranžovou výseč alespoň u jednoho druhu handicapu dosáhli v Beskydech všichni – máme na to také! Svítíš alespoň oranžově ? Čerpáš výhody!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86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Pomocí analýzy hodnotíme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   Metodická práce s dotazníkem !!!!!!!!!!!!!!!!!!!!</a:t>
            </a:r>
          </a:p>
          <a:p>
            <a:r>
              <a:rPr lang="cs-CZ" sz="2000" b="1" dirty="0" smtClean="0"/>
              <a:t>1. část dotazníku = obecné popisné informace – čím podrobnější, tím </a:t>
            </a:r>
            <a:r>
              <a:rPr lang="cs-CZ" sz="2000" b="1" dirty="0" smtClean="0"/>
              <a:t>lepší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 smtClean="0"/>
              <a:t>2. část dotazníku</a:t>
            </a:r>
          </a:p>
          <a:p>
            <a:r>
              <a:rPr lang="cs-CZ" sz="2000" b="1" dirty="0" smtClean="0"/>
              <a:t>Úroveň </a:t>
            </a:r>
            <a:r>
              <a:rPr lang="cs-CZ" sz="2000" b="1" dirty="0"/>
              <a:t>A </a:t>
            </a:r>
            <a:r>
              <a:rPr lang="cs-CZ" sz="2000" dirty="0"/>
              <a:t>= </a:t>
            </a:r>
            <a:r>
              <a:rPr lang="cs-CZ" sz="2000" u="sng" dirty="0"/>
              <a:t>Přístup k objektu a parkování </a:t>
            </a:r>
            <a:r>
              <a:rPr lang="cs-CZ" sz="2000" dirty="0"/>
              <a:t>- parkování, přístupový chodník, vstup do objektu  </a:t>
            </a:r>
            <a:endParaRPr lang="cs-CZ" sz="2000" dirty="0" smtClean="0"/>
          </a:p>
          <a:p>
            <a:r>
              <a:rPr lang="cs-CZ" sz="2000" b="1" dirty="0" smtClean="0"/>
              <a:t>Úroveň B </a:t>
            </a:r>
            <a:r>
              <a:rPr lang="cs-CZ" sz="2000" dirty="0"/>
              <a:t>= </a:t>
            </a:r>
            <a:r>
              <a:rPr lang="cs-CZ" sz="2000" u="sng" dirty="0"/>
              <a:t>Vnitřní bezbariérovost objektu </a:t>
            </a:r>
            <a:r>
              <a:rPr lang="cs-CZ" sz="2000" dirty="0"/>
              <a:t>- výtah, komunikační cesty v budově, pokoje (hodnotí se pouze u ubytovacích zařízení), stravovací prostory, hygienická zařízení</a:t>
            </a:r>
            <a:endParaRPr lang="cs-CZ" sz="2000" dirty="0" smtClean="0"/>
          </a:p>
          <a:p>
            <a:r>
              <a:rPr lang="cs-CZ" sz="2000" b="1" dirty="0" smtClean="0"/>
              <a:t>Úroveň C </a:t>
            </a:r>
            <a:r>
              <a:rPr lang="cs-CZ" sz="2000" dirty="0"/>
              <a:t>= </a:t>
            </a:r>
            <a:r>
              <a:rPr lang="cs-CZ" sz="2000" u="sng" dirty="0"/>
              <a:t>Služby</a:t>
            </a:r>
            <a:r>
              <a:rPr lang="cs-CZ" sz="2000" dirty="0"/>
              <a:t> - personál, asistenční služby, ostatní </a:t>
            </a:r>
            <a:r>
              <a:rPr lang="cs-CZ" sz="2000" dirty="0" smtClean="0"/>
              <a:t>služby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764704"/>
            <a:ext cx="5913444" cy="387640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 </a:t>
            </a:r>
          </a:p>
          <a:p>
            <a:pPr algn="l"/>
            <a:endParaRPr lang="cs-CZ" sz="3000" b="1" dirty="0"/>
          </a:p>
          <a:p>
            <a:pPr algn="l"/>
            <a:endParaRPr lang="cs-CZ" sz="3000" b="1" dirty="0" smtClean="0"/>
          </a:p>
          <a:p>
            <a:pPr algn="ctr"/>
            <a:r>
              <a:rPr lang="cs-CZ" sz="3000" b="1" dirty="0" smtClean="0"/>
              <a:t>Metodika </a:t>
            </a:r>
            <a:r>
              <a:rPr lang="cs-CZ" sz="3000" b="1" dirty="0" smtClean="0"/>
              <a:t>2 </a:t>
            </a:r>
            <a:r>
              <a:rPr lang="cs-CZ" sz="3000" b="1" dirty="0" smtClean="0"/>
              <a:t>= </a:t>
            </a:r>
            <a:r>
              <a:rPr lang="cs-CZ" sz="3000" b="1" dirty="0" smtClean="0"/>
              <a:t>turistické atraktivity a trasy</a:t>
            </a:r>
            <a:endParaRPr lang="cs-CZ" sz="3000" b="1" dirty="0" smtClean="0"/>
          </a:p>
          <a:p>
            <a:pPr algn="l"/>
            <a:endParaRPr lang="cs-CZ" sz="3000" b="1" dirty="0" smtClean="0"/>
          </a:p>
          <a:p>
            <a:pPr algn="l"/>
            <a:r>
              <a:rPr lang="cs-CZ" sz="3000" b="1" dirty="0" smtClean="0"/>
              <a:t> 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5429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co atraktivity a naučné stezky?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Úplně nová metodika v roce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2011</a:t>
            </a:r>
          </a:p>
          <a:p>
            <a:pPr marL="0" indent="0">
              <a:buNone/>
            </a:pPr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Neplní předepsané body, ale popisuje stav – každý se rozhodne, zda přijede nebo ne.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Metodická práce s dotazníky ! ! !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88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764704"/>
            <a:ext cx="5913444" cy="54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000" b="1" dirty="0" smtClean="0"/>
              <a:t> </a:t>
            </a:r>
          </a:p>
          <a:p>
            <a:pPr algn="l"/>
            <a:endParaRPr lang="cs-CZ" sz="3000" b="1" dirty="0"/>
          </a:p>
          <a:p>
            <a:pPr algn="l"/>
            <a:endParaRPr lang="cs-CZ" sz="3000" b="1" dirty="0" smtClean="0"/>
          </a:p>
          <a:p>
            <a:pPr algn="ctr"/>
            <a:r>
              <a:rPr lang="cs-CZ" sz="3000" b="1" dirty="0" smtClean="0"/>
              <a:t>Jak je hodnocena vhodnost pro rodiny s dětmi a seniory?</a:t>
            </a:r>
          </a:p>
          <a:p>
            <a:pPr algn="ctr"/>
            <a:endParaRPr lang="cs-CZ" sz="3000" b="1" dirty="0"/>
          </a:p>
          <a:p>
            <a:pPr algn="ctr"/>
            <a:r>
              <a:rPr lang="cs-CZ" sz="3000" b="1" dirty="0" smtClean="0"/>
              <a:t>Nejsou povinné a nepovinné body – prostě popisujeme stav a je na dané osobě, zda si místo vybere. Více splněných bodů = větší potenciál</a:t>
            </a:r>
            <a:endParaRPr lang="cs-CZ" sz="3000" b="1" dirty="0" smtClean="0"/>
          </a:p>
          <a:p>
            <a:pPr algn="l"/>
            <a:endParaRPr lang="cs-CZ" sz="3000" b="1" dirty="0" smtClean="0"/>
          </a:p>
          <a:p>
            <a:pPr algn="l"/>
            <a:r>
              <a:rPr lang="cs-CZ" sz="3000" b="1" dirty="0" smtClean="0"/>
              <a:t> 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37256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3610744" cy="6195088"/>
          </a:xfrm>
        </p:spPr>
        <p:txBody>
          <a:bodyPr/>
          <a:lstStyle/>
          <a:p>
            <a:r>
              <a:rPr lang="cs-CZ" dirty="0" smtClean="0"/>
              <a:t>Senioři – ubytování a stravování</a:t>
            </a:r>
          </a:p>
          <a:p>
            <a:pPr lvl="1"/>
            <a:r>
              <a:rPr lang="cs-CZ" dirty="0" smtClean="0"/>
              <a:t>Vzdálenost parkoviště a objektu</a:t>
            </a:r>
          </a:p>
          <a:p>
            <a:pPr lvl="1"/>
            <a:r>
              <a:rPr lang="cs-CZ" dirty="0" smtClean="0"/>
              <a:t>Výtah vs. schody</a:t>
            </a:r>
          </a:p>
          <a:p>
            <a:pPr lvl="1"/>
            <a:r>
              <a:rPr lang="cs-CZ" dirty="0" smtClean="0"/>
              <a:t>Povrch a prostornost</a:t>
            </a:r>
          </a:p>
          <a:p>
            <a:pPr lvl="1"/>
            <a:r>
              <a:rPr lang="cs-CZ" dirty="0" smtClean="0"/>
              <a:t>Pohodlí hygienického zařízení a pokojů</a:t>
            </a:r>
          </a:p>
          <a:p>
            <a:pPr lvl="1"/>
            <a:r>
              <a:rPr lang="cs-CZ" dirty="0" smtClean="0"/>
              <a:t>Dietní stravování</a:t>
            </a:r>
          </a:p>
          <a:p>
            <a:pPr lvl="1"/>
            <a:r>
              <a:rPr lang="cs-CZ" dirty="0" smtClean="0"/>
              <a:t>Ochota vyjít vstříc speciálním požadavkům</a:t>
            </a:r>
          </a:p>
          <a:p>
            <a:pPr lvl="1"/>
            <a:r>
              <a:rPr lang="cs-CZ" dirty="0" smtClean="0"/>
              <a:t>Speciální programy pro seniory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27984" y="188640"/>
            <a:ext cx="3610744" cy="61950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smtClean="0"/>
              <a:t>Rodiny s dětmi – ubytování a stravování</a:t>
            </a:r>
          </a:p>
          <a:p>
            <a:pPr lvl="1"/>
            <a:r>
              <a:rPr lang="cs-CZ" dirty="0" smtClean="0"/>
              <a:t>Dostupnost objektu s kočárkem</a:t>
            </a:r>
          </a:p>
          <a:p>
            <a:pPr lvl="1"/>
            <a:r>
              <a:rPr lang="cs-CZ" dirty="0" smtClean="0"/>
              <a:t>Možnost odborného hlídání dětí</a:t>
            </a:r>
          </a:p>
          <a:p>
            <a:pPr lvl="1"/>
            <a:r>
              <a:rPr lang="cs-CZ" dirty="0" smtClean="0"/>
              <a:t>Dětské menu</a:t>
            </a:r>
          </a:p>
          <a:p>
            <a:pPr lvl="1"/>
            <a:r>
              <a:rPr lang="cs-CZ" dirty="0" smtClean="0"/>
              <a:t>Dětský koutek</a:t>
            </a:r>
          </a:p>
          <a:p>
            <a:pPr lvl="1"/>
            <a:r>
              <a:rPr lang="cs-CZ" dirty="0" smtClean="0"/>
              <a:t>Dětské hřiště</a:t>
            </a:r>
          </a:p>
          <a:p>
            <a:pPr lvl="1"/>
            <a:r>
              <a:rPr lang="cs-CZ" dirty="0" smtClean="0"/>
              <a:t>Dostupnost antialergického povlečení a přikrývek</a:t>
            </a:r>
          </a:p>
          <a:p>
            <a:pPr lvl="1"/>
            <a:r>
              <a:rPr lang="cs-CZ" dirty="0" smtClean="0"/>
              <a:t>Zapůjčení pomůcek (postýlky, vaničky, chůvičky)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18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3610744" cy="6195088"/>
          </a:xfrm>
        </p:spPr>
        <p:txBody>
          <a:bodyPr/>
          <a:lstStyle/>
          <a:p>
            <a:pPr lvl="0">
              <a:buClr>
                <a:srgbClr val="B13F9A"/>
              </a:buClr>
            </a:pPr>
            <a:r>
              <a:rPr lang="cs-CZ" dirty="0">
                <a:solidFill>
                  <a:prstClr val="black"/>
                </a:solidFill>
              </a:rPr>
              <a:t>Senioři – ubytování a stravování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27984" y="188640"/>
            <a:ext cx="3610744" cy="6195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ClrTx/>
              <a:buSzTx/>
            </a:pPr>
            <a:r>
              <a:rPr lang="cs-CZ" dirty="0">
                <a:solidFill>
                  <a:prstClr val="black"/>
                </a:solidFill>
              </a:rPr>
              <a:t>Rodiny s dětmi – ubytování a </a:t>
            </a:r>
            <a:r>
              <a:rPr lang="cs-CZ" dirty="0" smtClean="0">
                <a:solidFill>
                  <a:prstClr val="black"/>
                </a:solidFill>
              </a:rPr>
              <a:t>stravování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dirty="0" smtClean="0"/>
              <a:t>Dětská sedačka ve stravovacích prostorách</a:t>
            </a:r>
          </a:p>
          <a:p>
            <a:pPr lvl="1"/>
            <a:r>
              <a:rPr lang="cs-CZ" dirty="0" smtClean="0"/>
              <a:t>Přebalovací pult</a:t>
            </a:r>
          </a:p>
          <a:p>
            <a:pPr lvl="1"/>
            <a:r>
              <a:rPr lang="cs-CZ" dirty="0" smtClean="0"/>
              <a:t>Vyhrazená parkovací místa pro rodiny s dětmi</a:t>
            </a:r>
          </a:p>
          <a:p>
            <a:pPr lvl="1"/>
            <a:r>
              <a:rPr lang="cs-CZ" dirty="0" smtClean="0"/>
              <a:t>Speciální programy pro rodiny s dětmi</a:t>
            </a:r>
          </a:p>
          <a:p>
            <a:pPr lvl="1"/>
            <a:r>
              <a:rPr lang="cs-CZ" dirty="0" smtClean="0"/>
              <a:t>Nekuřácké prostředí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013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3610744" cy="6195088"/>
          </a:xfrm>
        </p:spPr>
        <p:txBody>
          <a:bodyPr/>
          <a:lstStyle/>
          <a:p>
            <a:pPr lvl="0">
              <a:buClr>
                <a:srgbClr val="B13F9A"/>
              </a:buClr>
            </a:pPr>
            <a:r>
              <a:rPr lang="cs-CZ" dirty="0">
                <a:solidFill>
                  <a:prstClr val="black"/>
                </a:solidFill>
              </a:rPr>
              <a:t>Senioři – </a:t>
            </a:r>
            <a:r>
              <a:rPr lang="cs-CZ" dirty="0" smtClean="0">
                <a:solidFill>
                  <a:prstClr val="black"/>
                </a:solidFill>
              </a:rPr>
              <a:t>turistické trasy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Délka trasy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Možnosti odpočinku a občerstvení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Informační servis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Ochota personálu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27984" y="188640"/>
            <a:ext cx="3610744" cy="6195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/>
              <a:t>Rodiny s dětmi – </a:t>
            </a:r>
            <a:r>
              <a:rPr lang="cs-CZ" dirty="0" smtClean="0"/>
              <a:t>turistické trasy</a:t>
            </a:r>
          </a:p>
          <a:p>
            <a:pPr lvl="1"/>
            <a:r>
              <a:rPr lang="cs-CZ" dirty="0" smtClean="0"/>
              <a:t>Sjízdnost trasy s kočárkem</a:t>
            </a:r>
          </a:p>
          <a:p>
            <a:pPr lvl="1"/>
            <a:r>
              <a:rPr lang="cs-CZ" dirty="0" smtClean="0"/>
              <a:t>Možnosti odpočinku a občerstvení</a:t>
            </a:r>
          </a:p>
          <a:p>
            <a:pPr lvl="1"/>
            <a:r>
              <a:rPr lang="cs-CZ" dirty="0" smtClean="0"/>
              <a:t>Atrakce na trase</a:t>
            </a:r>
          </a:p>
          <a:p>
            <a:pPr lvl="1"/>
            <a:r>
              <a:rPr lang="cs-CZ" dirty="0" smtClean="0"/>
              <a:t>Informační servis</a:t>
            </a:r>
          </a:p>
          <a:p>
            <a:pPr lvl="1"/>
            <a:r>
              <a:rPr lang="cs-CZ" dirty="0" smtClean="0"/>
              <a:t>Ochota personálu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877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3610744" cy="6195088"/>
          </a:xfrm>
        </p:spPr>
        <p:txBody>
          <a:bodyPr/>
          <a:lstStyle/>
          <a:p>
            <a:pPr lvl="0">
              <a:buClr>
                <a:srgbClr val="B13F9A"/>
              </a:buClr>
            </a:pPr>
            <a:r>
              <a:rPr lang="cs-CZ" dirty="0">
                <a:solidFill>
                  <a:prstClr val="black"/>
                </a:solidFill>
              </a:rPr>
              <a:t>Senioři – </a:t>
            </a:r>
            <a:r>
              <a:rPr lang="cs-CZ" dirty="0" smtClean="0">
                <a:solidFill>
                  <a:prstClr val="black"/>
                </a:solidFill>
              </a:rPr>
              <a:t>turistické atraktivity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Parkování a vzdálenost parkoviště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Schůdnost přístupové cesty</a:t>
            </a:r>
            <a:endParaRPr lang="cs-CZ" dirty="0" smtClean="0"/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WC, odpočinková místa, občerstvení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Výtah vs. schodiště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Informační prvky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Ochota personálu</a:t>
            </a:r>
          </a:p>
          <a:p>
            <a:pPr lvl="1">
              <a:buClr>
                <a:srgbClr val="B13F9A"/>
              </a:buClr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Speciální programy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27984" y="188640"/>
            <a:ext cx="3610744" cy="6195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/>
              <a:t>Rodiny s dětmi – </a:t>
            </a:r>
            <a:r>
              <a:rPr lang="cs-CZ" dirty="0" smtClean="0"/>
              <a:t>turistické atraktivity</a:t>
            </a:r>
          </a:p>
          <a:p>
            <a:pPr lvl="1"/>
            <a:r>
              <a:rPr lang="cs-CZ" dirty="0" smtClean="0"/>
              <a:t>Parkování a vzdálenost parkoviště</a:t>
            </a:r>
          </a:p>
          <a:p>
            <a:pPr lvl="1"/>
            <a:r>
              <a:rPr lang="cs-CZ" dirty="0" smtClean="0"/>
              <a:t>Sjízdnost přístupové cesty kočárkem</a:t>
            </a:r>
          </a:p>
          <a:p>
            <a:pPr lvl="1"/>
            <a:r>
              <a:rPr lang="cs-CZ" dirty="0" smtClean="0"/>
              <a:t>WC, odpočinková místa, občerstvení</a:t>
            </a:r>
          </a:p>
          <a:p>
            <a:pPr lvl="1"/>
            <a:r>
              <a:rPr lang="cs-CZ" dirty="0" smtClean="0"/>
              <a:t>Míra přístupnosti expozic s kočárkem</a:t>
            </a:r>
          </a:p>
          <a:p>
            <a:pPr lvl="1"/>
            <a:r>
              <a:rPr lang="cs-CZ" dirty="0" smtClean="0"/>
              <a:t>Informační prvky</a:t>
            </a:r>
          </a:p>
          <a:p>
            <a:pPr lvl="1"/>
            <a:r>
              <a:rPr lang="cs-CZ" dirty="0" smtClean="0"/>
              <a:t>Ochota personálu</a:t>
            </a:r>
          </a:p>
          <a:p>
            <a:pPr lvl="1"/>
            <a:r>
              <a:rPr lang="cs-CZ" dirty="0" smtClean="0"/>
              <a:t>Hlídání dětí</a:t>
            </a:r>
          </a:p>
          <a:p>
            <a:pPr lvl="1"/>
            <a:r>
              <a:rPr lang="cs-CZ" dirty="0" smtClean="0"/>
              <a:t>Speciální programy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4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Pomocí analýzy hodnotíme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  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Každá úroveň má klíčová a doplňková kritéria, která se hodnotí (ta jsou složena ze 3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druhů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handicapu = zrakový, sluchový, pohybový)</a:t>
            </a:r>
          </a:p>
          <a:p>
            <a:pPr lvl="1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 (klíčová = 132 b. , doplňková = 81 b. )</a:t>
            </a:r>
          </a:p>
          <a:p>
            <a:pPr lvl="1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 (klíčová = 196 b. , doplňková = 92 b. )</a:t>
            </a:r>
          </a:p>
          <a:p>
            <a:pPr lvl="1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 (klíčová = 36b. , doplňková = 49 b. )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5482952" cy="48463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A.1</a:t>
            </a:r>
          </a:p>
          <a:p>
            <a:pPr lvl="1"/>
            <a:r>
              <a:rPr lang="cs-CZ" dirty="0" smtClean="0"/>
              <a:t>u objektu je možné zaparkovat a plocha parkoviště je na rovném terénu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handicap</a:t>
            </a:r>
          </a:p>
          <a:p>
            <a:pPr lvl="1"/>
            <a:r>
              <a:rPr lang="cs-CZ" dirty="0" smtClean="0"/>
              <a:t>na parkovišti je vyhrazené místo pro osobu s handicapem a toto místo se nachází na rovném terénu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handicap</a:t>
            </a:r>
          </a:p>
          <a:p>
            <a:pPr lvl="1"/>
            <a:r>
              <a:rPr lang="cs-CZ" dirty="0" smtClean="0"/>
              <a:t>vyhrazené parkovací místo a cesta k přístupovému chodníku je na zpevněném povrchu a bez defektů bránících sjízdnosti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handicap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20959"/>
            <a:ext cx="5165700" cy="6887601"/>
          </a:xfrm>
        </p:spPr>
      </p:pic>
    </p:spTree>
    <p:extLst>
      <p:ext uri="{BB962C8B-B14F-4D97-AF65-F5344CB8AC3E}">
        <p14:creationId xmlns:p14="http://schemas.microsoft.com/office/powerpoint/2010/main" val="41935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2" y="0"/>
            <a:ext cx="8416463" cy="6858000"/>
          </a:xfrm>
        </p:spPr>
      </p:pic>
    </p:spTree>
    <p:extLst>
      <p:ext uri="{BB962C8B-B14F-4D97-AF65-F5344CB8AC3E}">
        <p14:creationId xmlns:p14="http://schemas.microsoft.com/office/powerpoint/2010/main" val="237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kritéria k úrovni 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A.2</a:t>
            </a:r>
          </a:p>
          <a:p>
            <a:pPr lvl="1"/>
            <a:r>
              <a:rPr lang="cs-CZ" dirty="0" smtClean="0"/>
              <a:t>Zpevněný povrch chodníku bez defektů, stejně jako povrch parkoviště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handicap</a:t>
            </a:r>
          </a:p>
          <a:p>
            <a:pPr lvl="1"/>
            <a:r>
              <a:rPr lang="cs-CZ" dirty="0" smtClean="0"/>
              <a:t>Šířka chodníku min. 1,2 m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pohybový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Sklon chodníku příčny (do 2%) a podélný (do 8,33%)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8 klíčových bodů, nutné pro pohybový a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Vodící linie přirozená či umělá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Osvětlení chodníku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= 4 klíčové body, nutné pro zrakový handicap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478939" cy="5609204"/>
          </a:xfrm>
        </p:spPr>
      </p:pic>
      <p:pic>
        <p:nvPicPr>
          <p:cNvPr id="2050" name="Picture 2" descr="http://kony.wz.cz/bariery/barifoto/signp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614</TotalTime>
  <Words>1568</Words>
  <Application>Microsoft Office PowerPoint</Application>
  <PresentationFormat>Předvádění na obrazovce (4:3)</PresentationFormat>
  <Paragraphs>226</Paragraphs>
  <Slides>36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Bohatý</vt:lpstr>
      <vt:lpstr>Prezentace aplikace PowerPoint</vt:lpstr>
      <vt:lpstr>Prezentace aplikace PowerPoint</vt:lpstr>
      <vt:lpstr>Pomocí analýzy hodnotíme</vt:lpstr>
      <vt:lpstr>Pomocí analýzy hodnotíme</vt:lpstr>
      <vt:lpstr>Klíčová kritéria k úrovni a:</vt:lpstr>
      <vt:lpstr>Prezentace aplikace PowerPoint</vt:lpstr>
      <vt:lpstr>Prezentace aplikace PowerPoint</vt:lpstr>
      <vt:lpstr>Klíčová kritéria k úrovni a:</vt:lpstr>
      <vt:lpstr>Prezentace aplikace PowerPoint</vt:lpstr>
      <vt:lpstr>Klíčová kritéria k úrovni a:</vt:lpstr>
      <vt:lpstr>Prezentace aplikace PowerPoint</vt:lpstr>
      <vt:lpstr>Klíčová kritéria k úrovni a:</vt:lpstr>
      <vt:lpstr>Prezentace aplikace PowerPoint</vt:lpstr>
      <vt:lpstr>Prezentace aplikace PowerPoint</vt:lpstr>
      <vt:lpstr>Klíčová kritéria k úrovni B:</vt:lpstr>
      <vt:lpstr>Prezentace aplikace PowerPoint</vt:lpstr>
      <vt:lpstr>Klíčová kritéria k úrovni B:</vt:lpstr>
      <vt:lpstr>Prezentace aplikace PowerPoint</vt:lpstr>
      <vt:lpstr>Klíčová kritéria k úrovni B:</vt:lpstr>
      <vt:lpstr>Prezentace aplikace PowerPoint</vt:lpstr>
      <vt:lpstr>Klíčová kritéria k úrovni B:</vt:lpstr>
      <vt:lpstr>Prezentace aplikace PowerPoint</vt:lpstr>
      <vt:lpstr>Klíčová kritéria k úrovni B:</vt:lpstr>
      <vt:lpstr>Klíčová kritéria k úrovni B:</vt:lpstr>
      <vt:lpstr>Klíčová kritéria k úrovni C:</vt:lpstr>
      <vt:lpstr>Bodové hodnocení v analýze</vt:lpstr>
      <vt:lpstr>VELMI DŮLEŽITÉ ! ! ! ! !</vt:lpstr>
      <vt:lpstr>VELMI DŮLEŽITÉ ! ! ! ! !</vt:lpstr>
      <vt:lpstr>Není to na certifikát ?– tak semafor</vt:lpstr>
      <vt:lpstr>Prezentace aplikace PowerPoint</vt:lpstr>
      <vt:lpstr>A co atraktivity a naučné stezky?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34</cp:revision>
  <dcterms:created xsi:type="dcterms:W3CDTF">2012-01-18T10:58:47Z</dcterms:created>
  <dcterms:modified xsi:type="dcterms:W3CDTF">2012-01-24T10:01:01Z</dcterms:modified>
</cp:coreProperties>
</file>