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61" r:id="rId3"/>
    <p:sldId id="262" r:id="rId4"/>
    <p:sldId id="258" r:id="rId5"/>
    <p:sldId id="259" r:id="rId6"/>
    <p:sldId id="257" r:id="rId7"/>
    <p:sldId id="260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69" autoAdjust="0"/>
    <p:restoredTop sz="94714" autoAdjust="0"/>
  </p:normalViewPr>
  <p:slideViewPr>
    <p:cSldViewPr>
      <p:cViewPr varScale="1">
        <p:scale>
          <a:sx n="111" d="100"/>
          <a:sy n="111" d="100"/>
        </p:scale>
        <p:origin x="-1290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5313C-1211-4AE9-9A19-435F993A154F}" type="datetimeFigureOut">
              <a:rPr lang="cs-CZ" smtClean="0"/>
              <a:t>20.4.2012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107F0-6BB4-40B8-B70A-C6394982DB7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75656" y="476672"/>
            <a:ext cx="7272808" cy="1470025"/>
          </a:xfrm>
        </p:spPr>
        <p:txBody>
          <a:bodyPr/>
          <a:lstStyle/>
          <a:p>
            <a:r>
              <a:rPr lang="cs-CZ" dirty="0" smtClean="0"/>
              <a:t>MAS ORLICKO a podpora cestovní ruchu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564904"/>
            <a:ext cx="2351207" cy="331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068960"/>
            <a:ext cx="3497421" cy="2623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MAS ORLICKO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340768"/>
            <a:ext cx="7848872" cy="5184576"/>
          </a:xfrm>
        </p:spPr>
        <p:txBody>
          <a:bodyPr>
            <a:noAutofit/>
          </a:bodyPr>
          <a:lstStyle/>
          <a:p>
            <a:r>
              <a:rPr lang="cs-CZ" sz="1600" dirty="0" smtClean="0"/>
              <a:t>MAS - Místní akční skupina (z </a:t>
            </a:r>
            <a:r>
              <a:rPr lang="cs-CZ" sz="1600" dirty="0" err="1" smtClean="0"/>
              <a:t>ang</a:t>
            </a:r>
            <a:r>
              <a:rPr lang="cs-CZ" sz="1600" dirty="0" smtClean="0"/>
              <a:t>. „</a:t>
            </a:r>
            <a:r>
              <a:rPr lang="cs-CZ" sz="1600" b="1" dirty="0" err="1" smtClean="0"/>
              <a:t>Local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Action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Group</a:t>
            </a:r>
            <a:r>
              <a:rPr lang="cs-CZ" sz="1600" b="1" dirty="0" smtClean="0"/>
              <a:t> – LAG“</a:t>
            </a:r>
            <a:r>
              <a:rPr lang="cs-CZ" sz="1600" dirty="0" smtClean="0"/>
              <a:t>)</a:t>
            </a:r>
          </a:p>
          <a:p>
            <a:r>
              <a:rPr lang="cs-CZ" sz="1600" dirty="0" smtClean="0"/>
              <a:t>Nezisková organizace – občanské sdružení</a:t>
            </a:r>
          </a:p>
          <a:p>
            <a:r>
              <a:rPr lang="cs-CZ" sz="1600" dirty="0" smtClean="0"/>
              <a:t>Členové o.s. - zástupci místní komunity - podnikatelé, zástupci samospráv a neziskových organizací, kdy podíl veřejné sféry činí méně než 50 %.</a:t>
            </a:r>
          </a:p>
          <a:p>
            <a:endParaRPr lang="cs-CZ" sz="1100" dirty="0" smtClean="0"/>
          </a:p>
          <a:p>
            <a:r>
              <a:rPr lang="cs-CZ" sz="1600" dirty="0" smtClean="0"/>
              <a:t>žadatelem/příjemcem dotace v rámci tzv. programu "LEADER", realizovaného v České republice v rámci Programu rozvoje </a:t>
            </a:r>
            <a:r>
              <a:rPr lang="cs-CZ" sz="1600" dirty="0" smtClean="0"/>
              <a:t>venkova</a:t>
            </a:r>
            <a:endParaRPr lang="cs-CZ" sz="1600" dirty="0" smtClean="0"/>
          </a:p>
          <a:p>
            <a:endParaRPr lang="cs-CZ" sz="1000" dirty="0" smtClean="0"/>
          </a:p>
          <a:p>
            <a:r>
              <a:rPr lang="cs-CZ" sz="1600" dirty="0" smtClean="0"/>
              <a:t>Uspěje - li místní akční skupina se svou žádostí o dotaci, získá pro období let 2009 - 2013 finanční alokaci, odvíjející se od počtu obyvatel v jejím území, jejíž rozdělení následně v souladu s metodikou programu LEADER administruje a "rozděluje tak" získané finanční prostředky na místní </a:t>
            </a:r>
            <a:r>
              <a:rPr lang="cs-CZ" sz="1600" dirty="0" smtClean="0"/>
              <a:t>úrovni</a:t>
            </a:r>
            <a:endParaRPr lang="cs-CZ" sz="1600" dirty="0" smtClean="0"/>
          </a:p>
          <a:p>
            <a:endParaRPr lang="cs-CZ" sz="1000" dirty="0" smtClean="0"/>
          </a:p>
          <a:p>
            <a:r>
              <a:rPr lang="cs-CZ" sz="1600" dirty="0" smtClean="0"/>
              <a:t>Občanské sdružení je v tomto okamžiku jak příjemcem dotace (ve vztahu k poskytovateli), tak administrátorem dotace (ve vztahu ke konečným žadatelům v území</a:t>
            </a:r>
            <a:r>
              <a:rPr lang="cs-CZ" sz="1600" dirty="0" smtClean="0"/>
              <a:t>)</a:t>
            </a:r>
            <a:endParaRPr lang="cs-CZ" sz="1600" dirty="0" smtClean="0"/>
          </a:p>
          <a:p>
            <a:endParaRPr lang="cs-CZ" sz="1000" dirty="0" smtClean="0"/>
          </a:p>
          <a:p>
            <a:r>
              <a:rPr lang="cs-CZ" sz="1600" dirty="0" smtClean="0"/>
              <a:t>Místní akční skupina ORLICKO uspěla se svou žádostí o podporu Strategického plánu Leader s názvem </a:t>
            </a:r>
            <a:r>
              <a:rPr lang="cs-CZ" sz="1600" b="1" dirty="0" smtClean="0"/>
              <a:t>"Žijeme a chceme žít v pohraničí"</a:t>
            </a:r>
            <a:r>
              <a:rPr lang="cs-CZ" sz="1600" dirty="0" smtClean="0"/>
              <a:t> a v letech 2009 – 2013 rozděluje cca 10 000 </a:t>
            </a:r>
            <a:r>
              <a:rPr lang="cs-CZ" sz="1600" dirty="0" err="1" smtClean="0"/>
              <a:t>000</a:t>
            </a:r>
            <a:r>
              <a:rPr lang="cs-CZ" sz="1600" dirty="0" smtClean="0"/>
              <a:t> </a:t>
            </a:r>
            <a:r>
              <a:rPr lang="cs-CZ" sz="1600" dirty="0" smtClean="0"/>
              <a:t>Kč/rok</a:t>
            </a:r>
            <a:endParaRPr lang="cs-CZ" sz="1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16632"/>
            <a:ext cx="1331640" cy="187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C:\Documents and Settings\marketa\Dokumenty\_Bednar\Mapka + grafy MAS\mapa_uzemi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32656"/>
            <a:ext cx="8755813" cy="6192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1143000"/>
          </a:xfrm>
        </p:spPr>
        <p:txBody>
          <a:bodyPr/>
          <a:lstStyle/>
          <a:p>
            <a:r>
              <a:rPr lang="cs-CZ" dirty="0" err="1" smtClean="0"/>
              <a:t>Fiche</a:t>
            </a:r>
            <a:r>
              <a:rPr lang="cs-CZ" dirty="0" smtClean="0"/>
              <a:t> 7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1196752"/>
            <a:ext cx="7530040" cy="5328592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je zaměřena na tvorbu, obnovu a rozšíření pěších a lyžařských stezek, </a:t>
            </a:r>
            <a:r>
              <a:rPr lang="cs-CZ" dirty="0" err="1" smtClean="0"/>
              <a:t>hippostezek</a:t>
            </a:r>
            <a:r>
              <a:rPr lang="cs-CZ" dirty="0" smtClean="0"/>
              <a:t> a dalších tematických stezek včetně výsadby doprovodné zeleně a související </a:t>
            </a:r>
            <a:r>
              <a:rPr lang="cs-CZ" dirty="0" smtClean="0"/>
              <a:t>propagace</a:t>
            </a:r>
            <a:endParaRPr lang="cs-CZ" dirty="0" smtClean="0"/>
          </a:p>
          <a:p>
            <a:r>
              <a:rPr lang="cs-CZ" dirty="0" smtClean="0"/>
              <a:t>Dotace je poskytována až ve výši 90 %</a:t>
            </a:r>
          </a:p>
          <a:p>
            <a:r>
              <a:rPr lang="cs-CZ" dirty="0" smtClean="0"/>
              <a:t>Doporučená výše dotace činí 300 000 Kč</a:t>
            </a:r>
          </a:p>
          <a:p>
            <a:r>
              <a:rPr lang="cs-CZ" dirty="0" smtClean="0"/>
              <a:t>Příjemci dotace</a:t>
            </a:r>
          </a:p>
          <a:p>
            <a:pPr lvl="1"/>
            <a:r>
              <a:rPr lang="cs-CZ" dirty="0" smtClean="0"/>
              <a:t>svazky obcí</a:t>
            </a:r>
          </a:p>
          <a:p>
            <a:pPr lvl="1"/>
            <a:r>
              <a:rPr lang="cs-CZ" dirty="0" smtClean="0"/>
              <a:t>fyzické a právnické osoby, které podnikají </a:t>
            </a:r>
            <a:r>
              <a:rPr lang="cs-CZ" dirty="0" smtClean="0"/>
              <a:t>v </a:t>
            </a:r>
            <a:r>
              <a:rPr lang="cs-CZ" dirty="0" smtClean="0"/>
              <a:t>zemědělské výrobě v souladu se zákonem </a:t>
            </a:r>
            <a:r>
              <a:rPr lang="cs-CZ" dirty="0" smtClean="0"/>
              <a:t>č</a:t>
            </a:r>
            <a:r>
              <a:rPr lang="cs-CZ" dirty="0" smtClean="0"/>
              <a:t>. 252/1997 Sb., o zemědělství, ve znění </a:t>
            </a:r>
            <a:endParaRPr lang="cs-CZ" dirty="0" smtClean="0"/>
          </a:p>
          <a:p>
            <a:pPr lvl="1"/>
            <a:r>
              <a:rPr lang="cs-CZ" dirty="0" smtClean="0"/>
              <a:t>pozdějších </a:t>
            </a:r>
            <a:r>
              <a:rPr lang="cs-CZ" dirty="0" smtClean="0"/>
              <a:t>předpisů</a:t>
            </a:r>
          </a:p>
          <a:p>
            <a:pPr lvl="1"/>
            <a:r>
              <a:rPr lang="cs-CZ" dirty="0" smtClean="0"/>
              <a:t>nezemědělské podnikatelské subjekty, </a:t>
            </a:r>
            <a:endParaRPr lang="cs-CZ" dirty="0" smtClean="0"/>
          </a:p>
          <a:p>
            <a:pPr lvl="1"/>
            <a:r>
              <a:rPr lang="cs-CZ" dirty="0" smtClean="0"/>
              <a:t>které </a:t>
            </a:r>
            <a:r>
              <a:rPr lang="cs-CZ" dirty="0" smtClean="0"/>
              <a:t>podnikají v oblasti cestovního </a:t>
            </a:r>
            <a:endParaRPr lang="cs-CZ" dirty="0" smtClean="0"/>
          </a:p>
          <a:p>
            <a:pPr lvl="1"/>
            <a:r>
              <a:rPr lang="cs-CZ" dirty="0" smtClean="0"/>
              <a:t>ruchu</a:t>
            </a:r>
            <a:endParaRPr lang="cs-CZ" dirty="0" smtClean="0"/>
          </a:p>
          <a:p>
            <a:pPr lvl="1"/>
            <a:r>
              <a:rPr lang="cs-CZ" dirty="0" smtClean="0"/>
              <a:t>nestátní neziskové organizace</a:t>
            </a:r>
            <a:endParaRPr lang="cs-CZ" dirty="0"/>
          </a:p>
        </p:txBody>
      </p:sp>
      <p:pic>
        <p:nvPicPr>
          <p:cNvPr id="4098" name="Picture 2" descr="http://www.nmnm.eu/sites/default/files/imagecache/NodeFotogaleryOriginal/photos_objects/main/studni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437112"/>
            <a:ext cx="2747459" cy="206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197768"/>
            <a:ext cx="7498080" cy="1143000"/>
          </a:xfrm>
        </p:spPr>
        <p:txBody>
          <a:bodyPr/>
          <a:lstStyle/>
          <a:p>
            <a:r>
              <a:rPr lang="cs-CZ" dirty="0" err="1" smtClean="0"/>
              <a:t>Fiche</a:t>
            </a:r>
            <a:r>
              <a:rPr lang="cs-CZ" dirty="0" smtClean="0"/>
              <a:t> 8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1196752"/>
            <a:ext cx="7272808" cy="2520280"/>
          </a:xfrm>
        </p:spPr>
        <p:txBody>
          <a:bodyPr>
            <a:normAutofit fontScale="77500" lnSpcReduction="20000"/>
          </a:bodyPr>
          <a:lstStyle/>
          <a:p>
            <a:r>
              <a:rPr lang="cs-CZ" sz="2800" dirty="0" smtClean="0"/>
              <a:t>je zaměřena na výstavbu a modernizaci </a:t>
            </a:r>
            <a:r>
              <a:rPr lang="cs-CZ" sz="2800" dirty="0" err="1" smtClean="0"/>
              <a:t>malokapacitních</a:t>
            </a:r>
            <a:r>
              <a:rPr lang="cs-CZ" sz="2800" dirty="0" smtClean="0"/>
              <a:t> ubytovacích zařízení (ubytovací zařízení, kempy, skupiny chat či bungalovů) a stravovacích zařízení, vybavení půjčoven sportovního vybavení, objektů a ploch pro sportovní </a:t>
            </a:r>
            <a:r>
              <a:rPr lang="cs-CZ" sz="2800" dirty="0" smtClean="0"/>
              <a:t>vyžití</a:t>
            </a:r>
            <a:endParaRPr lang="cs-CZ" sz="2800" dirty="0" smtClean="0"/>
          </a:p>
          <a:p>
            <a:r>
              <a:rPr lang="cs-CZ" sz="2800" dirty="0" smtClean="0"/>
              <a:t>Dotace je poskytována až ve výši 60 </a:t>
            </a:r>
            <a:r>
              <a:rPr lang="cs-CZ" sz="2800" dirty="0" smtClean="0"/>
              <a:t>%</a:t>
            </a:r>
            <a:endParaRPr lang="cs-CZ" sz="2800" dirty="0" smtClean="0"/>
          </a:p>
          <a:p>
            <a:r>
              <a:rPr lang="cs-CZ" sz="2800" dirty="0" smtClean="0"/>
              <a:t>Doporučená výše dotace činí 250 000 Kč</a:t>
            </a:r>
          </a:p>
          <a:p>
            <a:r>
              <a:rPr lang="cs-CZ" sz="2800" dirty="0" smtClean="0"/>
              <a:t>Příjemci </a:t>
            </a:r>
            <a:r>
              <a:rPr lang="cs-CZ" sz="2800" dirty="0" smtClean="0"/>
              <a:t>dotace</a:t>
            </a:r>
            <a:endParaRPr lang="cs-CZ" sz="2800" dirty="0" smtClean="0"/>
          </a:p>
        </p:txBody>
      </p:sp>
      <p:pic>
        <p:nvPicPr>
          <p:cNvPr id="3074" name="Picture 2" descr="http://www.hotelsen.cz/public/demo/big/4eeb5c9872c7f5.1425124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5051587"/>
            <a:ext cx="3923928" cy="1806413"/>
          </a:xfrm>
          <a:prstGeom prst="rect">
            <a:avLst/>
          </a:prstGeom>
          <a:noFill/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1547664" y="3717032"/>
            <a:ext cx="6264696" cy="2016224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Courier New" pitchFamily="49" charset="0"/>
              <a:buChar char="o"/>
            </a:pPr>
            <a:r>
              <a:rPr lang="cs-CZ" sz="2800" dirty="0" smtClean="0"/>
              <a:t>fyzické a právnické osoby, které podnikají v zemědělské výrobě v souladu se zákonem č. 252/1997 Sb., o zemědělství, ve znění pozdějších předpisů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Courier New" pitchFamily="49" charset="0"/>
              <a:buChar char="o"/>
            </a:pPr>
            <a:r>
              <a:rPr lang="cs-CZ" sz="2800" dirty="0" smtClean="0"/>
              <a:t>nezemědělské podnikatelské subjekty, které podnikají v oblasti cestovního ruchu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Courier New" pitchFamily="49" charset="0"/>
              <a:buChar char="o"/>
            </a:pPr>
            <a:r>
              <a:rPr lang="cs-CZ" sz="2800" dirty="0" smtClean="0"/>
              <a:t>nestátní neziskové </a:t>
            </a:r>
            <a:r>
              <a:rPr lang="cs-CZ" sz="2800" dirty="0" smtClean="0"/>
              <a:t>organizace</a:t>
            </a:r>
            <a:endParaRPr lang="cs-CZ" sz="2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5. a 7. výzva k předkládání žádostí o dotaci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5</a:t>
            </a:r>
            <a:r>
              <a:rPr lang="cs-CZ" dirty="0" smtClean="0"/>
              <a:t>. výzva</a:t>
            </a:r>
          </a:p>
          <a:p>
            <a:r>
              <a:rPr lang="cs-CZ" dirty="0" smtClean="0"/>
              <a:t>2. až 4. května tohoto roku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7. výzva</a:t>
            </a:r>
          </a:p>
          <a:p>
            <a:r>
              <a:rPr lang="cs-CZ" dirty="0" smtClean="0"/>
              <a:t>na jaře 2013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+ další výzvy v následujícím programovém období po roce 2013 (2014)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První a zatím jediná výzva na podporu cestovního ruchu byla v roce 2010</a:t>
            </a:r>
          </a:p>
          <a:p>
            <a:r>
              <a:rPr lang="cs-CZ" dirty="0" smtClean="0"/>
              <a:t>Zatím jediný dokončený projekt:</a:t>
            </a:r>
          </a:p>
          <a:p>
            <a:endParaRPr lang="cs-CZ" sz="1100" dirty="0" smtClean="0"/>
          </a:p>
          <a:p>
            <a:pPr>
              <a:buNone/>
            </a:pPr>
            <a:r>
              <a:rPr lang="cs-CZ" dirty="0" smtClean="0"/>
              <a:t>Ing. Vladimír </a:t>
            </a:r>
            <a:r>
              <a:rPr lang="cs-CZ" dirty="0" err="1" smtClean="0"/>
              <a:t>Vokřál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Projekt: Modernizace </a:t>
            </a:r>
            <a:r>
              <a:rPr lang="cs-CZ" dirty="0" err="1" smtClean="0"/>
              <a:t>malokapacitního</a:t>
            </a:r>
            <a:r>
              <a:rPr lang="cs-CZ" dirty="0" smtClean="0"/>
              <a:t> ubytovacího zařízení - Penzion Na Červeném Potoce</a:t>
            </a:r>
          </a:p>
          <a:p>
            <a:pPr>
              <a:buNone/>
            </a:pPr>
            <a:r>
              <a:rPr lang="cs-CZ" dirty="0" smtClean="0"/>
              <a:t>Výše dotace: 741.136,- Kč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293096"/>
            <a:ext cx="3255363" cy="2441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764704"/>
            <a:ext cx="5482952" cy="5361459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Děkuji za pozornost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Lukáš Bednář</a:t>
            </a:r>
          </a:p>
          <a:p>
            <a:pPr>
              <a:buNone/>
            </a:pPr>
            <a:r>
              <a:rPr lang="cs-CZ" dirty="0" smtClean="0"/>
              <a:t>bednar@mas.</a:t>
            </a:r>
            <a:r>
              <a:rPr lang="cs-CZ" dirty="0" err="1" smtClean="0"/>
              <a:t>orlicko.cz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465 611 150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MAS ORLICKO</a:t>
            </a:r>
          </a:p>
          <a:p>
            <a:pPr>
              <a:buNone/>
            </a:pPr>
            <a:r>
              <a:rPr lang="cs-CZ" dirty="0" smtClean="0"/>
              <a:t>Divišova 669</a:t>
            </a:r>
          </a:p>
          <a:p>
            <a:pPr>
              <a:buNone/>
            </a:pPr>
            <a:r>
              <a:rPr lang="cs-CZ" dirty="0" smtClean="0"/>
              <a:t>Žamberk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</TotalTime>
  <Words>317</Words>
  <Application>Microsoft Office PowerPoint</Application>
  <PresentationFormat>Předvádění na obrazovce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Slunovrat</vt:lpstr>
      <vt:lpstr>MAS ORLICKO a podpora cestovní ruchu</vt:lpstr>
      <vt:lpstr>Co je MAS ORLICKO</vt:lpstr>
      <vt:lpstr>Snímek 3</vt:lpstr>
      <vt:lpstr>Fiche 7 </vt:lpstr>
      <vt:lpstr>Fiche 8 </vt:lpstr>
      <vt:lpstr>5. a 7. výzva k předkládání žádostí o dotaci</vt:lpstr>
      <vt:lpstr>Příklady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Výzvy MAS ORLICKO – podpora cestovní ruchu</dc:title>
  <cp:lastModifiedBy>Marketa;</cp:lastModifiedBy>
  <cp:revision>11</cp:revision>
  <dcterms:modified xsi:type="dcterms:W3CDTF">2012-04-20T07:14:07Z</dcterms:modified>
</cp:coreProperties>
</file>