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5" r:id="rId4"/>
    <p:sldId id="266" r:id="rId5"/>
    <p:sldId id="262" r:id="rId6"/>
    <p:sldId id="263" r:id="rId7"/>
    <p:sldId id="264" r:id="rId8"/>
    <p:sldId id="268" r:id="rId9"/>
    <p:sldId id="269" r:id="rId10"/>
    <p:sldId id="257" r:id="rId11"/>
    <p:sldId id="258" r:id="rId12"/>
    <p:sldId id="259" r:id="rId13"/>
    <p:sldId id="260" r:id="rId14"/>
    <p:sldId id="272" r:id="rId15"/>
    <p:sldId id="273" r:id="rId16"/>
    <p:sldId id="274" r:id="rId17"/>
    <p:sldId id="270" r:id="rId18"/>
    <p:sldId id="261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2AF734-94D6-4CB5-BA70-BCB30741D46A}" type="datetimeFigureOut">
              <a:rPr lang="cs-CZ" smtClean="0"/>
              <a:t>22.4.2012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27C27A-7FD8-4417-B1F1-BD0F805172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orlici.cz/fiche-spl.html" TargetMode="External"/><Relationship Id="rId2" Type="http://schemas.openxmlformats.org/officeDocument/2006/relationships/hyperlink" Target="http://www.nadorlici.cz/strategicky-plan-lead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dorlici.cz/vyzvy-leader-prv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08112"/>
          </a:xfrm>
        </p:spPr>
        <p:txBody>
          <a:bodyPr/>
          <a:lstStyle/>
          <a:p>
            <a:r>
              <a:rPr lang="cs-CZ" dirty="0" smtClean="0"/>
              <a:t>Možnosti pro poskytovatele služeb v cestovním ruchu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MAS NAD ORLICÍ, o.p.s.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Penzionu </a:t>
            </a:r>
            <a:r>
              <a:rPr lang="cs-CZ" b="1" dirty="0"/>
              <a:t>Pod Rozhlednou ve </a:t>
            </a:r>
            <a:r>
              <a:rPr lang="cs-CZ" b="1" dirty="0" smtClean="0"/>
              <a:t>Vrbici</a:t>
            </a:r>
            <a:endParaRPr lang="cs-CZ" dirty="0"/>
          </a:p>
        </p:txBody>
      </p:sp>
      <p:pic>
        <p:nvPicPr>
          <p:cNvPr id="1026" name="Picture 2" descr="pohled_vychodni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827584" y="1772816"/>
            <a:ext cx="7560840" cy="454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Sportovně - relaxační zázemí Penzionu Pod Rozhlednou ve </a:t>
            </a:r>
            <a:r>
              <a:rPr lang="cs-CZ" b="1" dirty="0" smtClean="0"/>
              <a:t>Vrbici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Stavební část prací byla financována napřímo z PRV v rámci žádosti </a:t>
            </a:r>
            <a:r>
              <a:rPr lang="cs-CZ" dirty="0"/>
              <a:t>„Dostavba penzionu Vrbice“ </a:t>
            </a:r>
            <a:endParaRPr lang="cs-CZ" dirty="0" smtClean="0"/>
          </a:p>
          <a:p>
            <a:r>
              <a:rPr lang="cs-CZ" dirty="0" smtClean="0"/>
              <a:t>Název MAS: NAD ORLICÍ, o.p.s.</a:t>
            </a:r>
          </a:p>
          <a:p>
            <a:r>
              <a:rPr lang="cs-CZ" dirty="0" smtClean="0"/>
              <a:t>Název </a:t>
            </a:r>
            <a:r>
              <a:rPr lang="cs-CZ" dirty="0" err="1" smtClean="0"/>
              <a:t>fiche</a:t>
            </a:r>
            <a:r>
              <a:rPr lang="cs-CZ" dirty="0" smtClean="0"/>
              <a:t>:</a:t>
            </a:r>
            <a:r>
              <a:rPr lang="cs-CZ" b="1" dirty="0" smtClean="0"/>
              <a:t> C.1 Vytváření pohostinné tváře regionu</a:t>
            </a:r>
            <a:endParaRPr lang="cs-CZ" dirty="0" smtClean="0"/>
          </a:p>
          <a:p>
            <a:r>
              <a:rPr lang="cs-CZ" dirty="0" smtClean="0"/>
              <a:t>Číslo </a:t>
            </a:r>
            <a:r>
              <a:rPr lang="cs-CZ" dirty="0" err="1"/>
              <a:t>fiche</a:t>
            </a:r>
            <a:r>
              <a:rPr lang="cs-CZ" dirty="0"/>
              <a:t>: </a:t>
            </a:r>
            <a:r>
              <a:rPr lang="cs-CZ" b="1" dirty="0"/>
              <a:t>4</a:t>
            </a:r>
            <a:endParaRPr lang="cs-CZ" dirty="0"/>
          </a:p>
          <a:p>
            <a:r>
              <a:rPr lang="cs-CZ" dirty="0"/>
              <a:t>Hlavní opatření z PRV: </a:t>
            </a:r>
            <a:r>
              <a:rPr lang="cs-CZ" b="1" dirty="0"/>
              <a:t>III.1.3 Podpora cestovního ruchu</a:t>
            </a:r>
            <a:endParaRPr lang="cs-CZ" dirty="0"/>
          </a:p>
          <a:p>
            <a:r>
              <a:rPr lang="cs-CZ" dirty="0"/>
              <a:t>Vedlejší opatření z PRV</a:t>
            </a:r>
            <a:r>
              <a:rPr lang="cs-CZ" b="1" dirty="0"/>
              <a:t>: III.1.1 Diverzifikace činnosti nezemědělské povahy, záměr a) diverzifikace činnosti nezemědělské povahy</a:t>
            </a:r>
            <a:endParaRPr lang="cs-CZ" dirty="0"/>
          </a:p>
          <a:p>
            <a:r>
              <a:rPr lang="cs-CZ" dirty="0"/>
              <a:t>Vedlejší opatření z PRV: </a:t>
            </a:r>
            <a:r>
              <a:rPr lang="cs-CZ" b="1" dirty="0"/>
              <a:t>III.3.1 Vzdělávání a informace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Záměrem projektu bylo realizovat: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Venkovní </a:t>
            </a:r>
            <a:r>
              <a:rPr lang="cs-CZ" b="1" dirty="0"/>
              <a:t>bazén o rozměrech 9,5 x 4,2m</a:t>
            </a:r>
            <a:r>
              <a:rPr lang="cs-CZ" dirty="0"/>
              <a:t> – hloubka 1,5m se zastřešením zastřešení  z lehké </a:t>
            </a:r>
            <a:r>
              <a:rPr lang="cs-CZ" dirty="0" err="1"/>
              <a:t>Al</a:t>
            </a:r>
            <a:r>
              <a:rPr lang="cs-CZ" dirty="0"/>
              <a:t> slitiny s výplní z polykarbonátových desek (rozměr zastřešení cca. 12 x 6 m). Voda bazénu bude ohřívána solárními kolektory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/>
              <a:t>Certifikovaný dětský herní prvek</a:t>
            </a:r>
            <a:r>
              <a:rPr lang="cs-CZ" dirty="0"/>
              <a:t> (věž se skluzavkou, hradby, lanová dráha, žebříky, šplhací rampa, šplhací síť, řetězová houpačka, prolézací žebřík apod.) – pro věkovou kategorii 3-14 let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/>
              <a:t>Trampolína</a:t>
            </a:r>
            <a:r>
              <a:rPr lang="cs-CZ" dirty="0"/>
              <a:t> – sada - trampolína, ochranná síť, schůdky, využití pro děti i dospělé (bodová nosnost převyšující 100 kg)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 </a:t>
            </a:r>
            <a:r>
              <a:rPr lang="cs-CZ" b="1" dirty="0" smtClean="0"/>
              <a:t>Soubor </a:t>
            </a:r>
            <a:r>
              <a:rPr lang="cs-CZ" b="1" dirty="0"/>
              <a:t>vybavení pro kolektivní sporty a hry</a:t>
            </a:r>
            <a:endParaRPr lang="cs-CZ" dirty="0"/>
          </a:p>
          <a:p>
            <a:pPr lvl="1"/>
            <a:r>
              <a:rPr lang="cs-CZ" dirty="0"/>
              <a:t>Vybavení hřiště pro volejbal, nohejbal, přehazovanou (volejbalové sloupky na upnutí sítě, volejbalová síť);</a:t>
            </a:r>
          </a:p>
          <a:p>
            <a:pPr lvl="1"/>
            <a:r>
              <a:rPr lang="cs-CZ" dirty="0"/>
              <a:t>Vybavení pro badminton včetně hrací sítě;</a:t>
            </a:r>
          </a:p>
          <a:p>
            <a:pPr lvl="1"/>
            <a:r>
              <a:rPr lang="cs-CZ" dirty="0"/>
              <a:t>Mini fotbalové branky pro malou kopanou;</a:t>
            </a:r>
          </a:p>
          <a:p>
            <a:pPr lvl="1"/>
            <a:r>
              <a:rPr lang="cs-CZ" dirty="0"/>
              <a:t>Ruské kuželky;</a:t>
            </a:r>
          </a:p>
          <a:p>
            <a:pPr lvl="1"/>
            <a:r>
              <a:rPr lang="cs-CZ" dirty="0"/>
              <a:t>Komplet vybavení pro zahradní minigolf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3568" y="1412776"/>
          <a:ext cx="7992886" cy="5184575"/>
        </p:xfrm>
        <a:graphic>
          <a:graphicData uri="http://schemas.openxmlformats.org/drawingml/2006/table">
            <a:tbl>
              <a:tblPr/>
              <a:tblGrid>
                <a:gridCol w="1327700"/>
                <a:gridCol w="408523"/>
                <a:gridCol w="510654"/>
                <a:gridCol w="510654"/>
                <a:gridCol w="510654"/>
                <a:gridCol w="510654"/>
                <a:gridCol w="510654"/>
                <a:gridCol w="510654"/>
                <a:gridCol w="510654"/>
                <a:gridCol w="510654"/>
                <a:gridCol w="510654"/>
                <a:gridCol w="510654"/>
                <a:gridCol w="510654"/>
                <a:gridCol w="510654"/>
                <a:gridCol w="128815"/>
              </a:tblGrid>
              <a:tr h="2720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Fáze projektu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Časový harmonogram realizace projektu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706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12/ 2009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01/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02/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03/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04/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05/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06/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07/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08/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09/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10/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11/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12/ 2010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Příprava projektové dokumentace 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highlight>
                          <a:srgbClr val="0000FF"/>
                        </a:highlight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5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Podání Žádosti o dotaci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highlight>
                          <a:srgbClr val="0000FF"/>
                        </a:highlight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Realizace výběrového řízení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Realizace projektu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latin typeface="Georgia"/>
                          <a:ea typeface="Times New Roman"/>
                          <a:cs typeface="Times New Roman"/>
                        </a:rPr>
                        <a:t>Podání Žádosti o proplacení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76115573_p10102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47631" cy="59766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76115721_p10102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840760" cy="5130570"/>
          </a:xfrm>
        </p:spPr>
      </p:pic>
      <p:pic>
        <p:nvPicPr>
          <p:cNvPr id="6" name="Obrázek 5" descr="1280867926_p1010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3741440" cy="2806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325438295_104_ku_pro_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194452" cy="4146699"/>
          </a:xfrm>
          <a:prstGeom prst="rect">
            <a:avLst/>
          </a:prstGeom>
        </p:spPr>
      </p:pic>
      <p:pic>
        <p:nvPicPr>
          <p:cNvPr id="4" name="Zástupný symbol pro obsah 3" descr="1269800289_p10101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417667" cy="33132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Chcete žádat v programu LEADER? Co k tomu potřebujete?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514955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Nápad, námět, cíl</a:t>
            </a:r>
            <a:r>
              <a:rPr lang="cs-CZ" dirty="0" smtClean="0"/>
              <a:t> - zkrátka mít jasno v tom, co chcete a k čemu to bude dobré</a:t>
            </a:r>
          </a:p>
          <a:p>
            <a:r>
              <a:rPr lang="cs-CZ" b="1" dirty="0" smtClean="0"/>
              <a:t>Odolnost v administraci</a:t>
            </a:r>
            <a:r>
              <a:rPr lang="cs-CZ" dirty="0" smtClean="0"/>
              <a:t> - LEADER čerpá evropské prostředky a tak je třeba správných postupů a trocha administrativní odolnosti (zkušenosti naberete od MAS)</a:t>
            </a:r>
          </a:p>
          <a:p>
            <a:r>
              <a:rPr lang="cs-CZ" b="1" dirty="0" smtClean="0"/>
              <a:t>Předfinancování </a:t>
            </a:r>
            <a:r>
              <a:rPr lang="cs-CZ" dirty="0" smtClean="0"/>
              <a:t>- všechny investiční projekty je nutné předem financovat (peníze mít nebi si je půjčit) a po </a:t>
            </a:r>
            <a:r>
              <a:rPr lang="cs-CZ" dirty="0" err="1" smtClean="0"/>
              <a:t>zdárním</a:t>
            </a:r>
            <a:r>
              <a:rPr lang="cs-CZ" dirty="0" smtClean="0"/>
              <a:t> ukončení čekat na proplacení dotace</a:t>
            </a:r>
          </a:p>
          <a:p>
            <a:r>
              <a:rPr lang="cs-CZ" b="1" dirty="0" smtClean="0"/>
              <a:t>Spolufinancování </a:t>
            </a:r>
            <a:r>
              <a:rPr lang="cs-CZ" dirty="0" smtClean="0"/>
              <a:t>- až na výjimky je nutné něco málo (nebo více) přidat k dotaci</a:t>
            </a:r>
          </a:p>
          <a:p>
            <a:r>
              <a:rPr lang="cs-CZ" b="1" dirty="0" smtClean="0"/>
              <a:t>Znalosti, jak na to</a:t>
            </a:r>
            <a:r>
              <a:rPr lang="cs-CZ" dirty="0" smtClean="0"/>
              <a:t> - přijďte na školení pro žadatele, na semináře o projektech, sledujte naše stránky - MAS je tu pro Vás. Vyplatí se také číst naši </a:t>
            </a:r>
            <a:r>
              <a:rPr lang="cs-CZ" dirty="0" smtClean="0">
                <a:hlinkClick r:id="rId2" action="ppaction://hlinkfile" tooltip="Strategický plán LEADER"/>
              </a:rPr>
              <a:t>strategii</a:t>
            </a:r>
            <a:r>
              <a:rPr lang="cs-CZ" dirty="0" smtClean="0"/>
              <a:t> nebo alespoň </a:t>
            </a:r>
            <a:r>
              <a:rPr lang="cs-CZ" dirty="0" smtClean="0">
                <a:hlinkClick r:id="rId3" action="ppaction://hlinkfile" tooltip="Fiche SPL"/>
              </a:rPr>
              <a:t>opatření </a:t>
            </a:r>
            <a:r>
              <a:rPr lang="cs-CZ" dirty="0" smtClean="0"/>
              <a:t>a </a:t>
            </a:r>
            <a:r>
              <a:rPr lang="cs-CZ" dirty="0" err="1" smtClean="0"/>
              <a:t>tzv</a:t>
            </a:r>
            <a:r>
              <a:rPr lang="cs-CZ" dirty="0" smtClean="0"/>
              <a:t> </a:t>
            </a:r>
            <a:r>
              <a:rPr lang="cs-CZ" dirty="0" err="1" smtClean="0"/>
              <a:t>fiche</a:t>
            </a:r>
            <a:r>
              <a:rPr lang="cs-CZ" dirty="0" smtClean="0"/>
              <a:t>, které umožňují žádat</a:t>
            </a:r>
          </a:p>
          <a:p>
            <a:r>
              <a:rPr lang="cs-CZ" b="1" dirty="0" smtClean="0"/>
              <a:t>Dokumenty a formuláře</a:t>
            </a:r>
            <a:r>
              <a:rPr lang="cs-CZ" dirty="0" smtClean="0"/>
              <a:t> - MAS k jednotlivým možným tématům vyhlašuje </a:t>
            </a:r>
            <a:r>
              <a:rPr lang="cs-CZ" dirty="0" smtClean="0">
                <a:hlinkClick r:id="rId4" action="ppaction://hlinkfile" tooltip="Výzvy LEADER PRV"/>
              </a:rPr>
              <a:t>výzvy</a:t>
            </a:r>
            <a:r>
              <a:rPr lang="cs-CZ" dirty="0" smtClean="0"/>
              <a:t>, u nich vždy najdete potřebné dokumenty a termíny</a:t>
            </a:r>
          </a:p>
          <a:p>
            <a:r>
              <a:rPr lang="cs-CZ" b="1" dirty="0" smtClean="0"/>
              <a:t>Přijít včas</a:t>
            </a:r>
            <a:r>
              <a:rPr lang="cs-CZ" dirty="0" smtClean="0"/>
              <a:t> - sledujte naše </a:t>
            </a:r>
            <a:r>
              <a:rPr lang="cs-CZ" dirty="0" smtClean="0">
                <a:hlinkClick r:id="rId4" action="ppaction://hlinkfile" tooltip="Výzvy LEADER PRV"/>
              </a:rPr>
              <a:t>výzvy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424936" cy="583264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6. výzva - duben 2012 (příjem žádostí v květnu 2012)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Témata </a:t>
            </a:r>
            <a:r>
              <a:rPr lang="cs-CZ" dirty="0" smtClean="0"/>
              <a:t>projektů vyplývají z připravovaných </a:t>
            </a:r>
            <a:r>
              <a:rPr lang="cs-CZ" dirty="0" err="1" smtClean="0"/>
              <a:t>fichí</a:t>
            </a:r>
            <a:r>
              <a:rPr lang="cs-CZ" dirty="0" smtClean="0"/>
              <a:t>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A.1 - Upravený venkov - vlídná tvář našeho regionu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B.1 - Radosti na venkově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D.1 - Stezky, pěšiny a mosty mezi lidmi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D.2 - Lesy pro odpočinek a pro lidi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r">
              <a:buNone/>
            </a:pPr>
            <a:r>
              <a:rPr lang="cs-CZ" sz="4000" b="1" dirty="0" smtClean="0"/>
              <a:t>Děkuji Vám za pozornost!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Ing. Kateřina Loučková</a:t>
            </a:r>
          </a:p>
          <a:p>
            <a:pPr>
              <a:buNone/>
            </a:pPr>
            <a:r>
              <a:rPr lang="cs-CZ" dirty="0" smtClean="0"/>
              <a:t>Projektová manažerka LEADER</a:t>
            </a:r>
          </a:p>
          <a:p>
            <a:pPr>
              <a:buNone/>
            </a:pPr>
            <a:r>
              <a:rPr lang="cs-CZ" dirty="0" smtClean="0"/>
              <a:t>Koordinátorka projektu spolupráce Orlické hory pro všechny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err="1"/>
              <a:t>Fiche</a:t>
            </a:r>
            <a:r>
              <a:rPr lang="cs-CZ" b="1" u="sng" dirty="0"/>
              <a:t> A.1 Upravený venkov – vlídná tvář našeho </a:t>
            </a:r>
            <a:r>
              <a:rPr lang="cs-CZ" b="1" u="sng" dirty="0" smtClean="0"/>
              <a:t>regionu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5148064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/>
              <a:t>Cíl </a:t>
            </a:r>
            <a:r>
              <a:rPr lang="cs-CZ" b="1" i="1" dirty="0" err="1"/>
              <a:t>fiche</a:t>
            </a:r>
            <a:r>
              <a:rPr lang="cs-CZ" b="1" i="1" dirty="0"/>
              <a:t>:</a:t>
            </a:r>
            <a:endParaRPr lang="cs-CZ" dirty="0"/>
          </a:p>
          <a:p>
            <a:r>
              <a:rPr lang="cs-CZ" dirty="0"/>
              <a:t>Podporovat obnovu a rozvoj obcí, jejich vybavení a vzhled, rozvíjet základní služby pro obyvatele a návštěvníky. Dlouhodobým cílem je zajistit občanům pro jejich běžné potřeby a zájmy potřebnou infrastrukturu, služby a prostředí.</a:t>
            </a:r>
          </a:p>
          <a:p>
            <a:endParaRPr lang="cs-CZ" dirty="0"/>
          </a:p>
          <a:p>
            <a:r>
              <a:rPr lang="cs-CZ" b="1" i="1" dirty="0"/>
              <a:t>Dílčí cíle:</a:t>
            </a:r>
            <a:endParaRPr lang="cs-CZ" dirty="0"/>
          </a:p>
          <a:p>
            <a:pPr lvl="0"/>
            <a:r>
              <a:rPr lang="cs-CZ" dirty="0"/>
              <a:t>zlepšování vzhledu obcí,</a:t>
            </a:r>
          </a:p>
          <a:p>
            <a:pPr lvl="0"/>
            <a:r>
              <a:rPr lang="cs-CZ" dirty="0"/>
              <a:t>provázat obnovu veřejných prostor s prvky rekonstrukce a modernizace základní dopravní a technické infrastruktury,</a:t>
            </a:r>
          </a:p>
          <a:p>
            <a:pPr lvl="0"/>
            <a:r>
              <a:rPr lang="cs-CZ" dirty="0"/>
              <a:t>zlepšení životních podmínek a zvýšení atraktivity vesnic pro život obyvatel, podnikání a cestovní ruch,</a:t>
            </a:r>
          </a:p>
          <a:p>
            <a:pPr lvl="0"/>
            <a:r>
              <a:rPr lang="cs-CZ" dirty="0"/>
              <a:t>využití prvků komunitního plánování především v přípravných fázích projektů,</a:t>
            </a:r>
          </a:p>
          <a:p>
            <a:pPr lvl="0"/>
            <a:r>
              <a:rPr lang="cs-CZ" dirty="0"/>
              <a:t>obohacení a obnovu prvků veřejných prostor v </a:t>
            </a:r>
            <a:r>
              <a:rPr lang="cs-CZ" dirty="0" err="1"/>
              <a:t>intravilánu</a:t>
            </a:r>
            <a:r>
              <a:rPr lang="cs-CZ" dirty="0"/>
              <a:t> a </a:t>
            </a:r>
            <a:r>
              <a:rPr lang="cs-CZ" dirty="0" err="1"/>
              <a:t>extravilánu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zapojení mladých lidí a tvůrčích skupin do tvorby veřejných prostor.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Typy aktivit (obce, svazky obcí, církve, ZSPO</a:t>
            </a:r>
            <a:r>
              <a:rPr lang="cs-CZ" b="1" i="1" dirty="0" smtClean="0"/>
              <a:t>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51495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nákup techniky pro údržbu veřejně přístupných prostranství,</a:t>
            </a:r>
          </a:p>
          <a:p>
            <a:pPr lvl="0"/>
            <a:r>
              <a:rPr lang="cs-CZ" dirty="0"/>
              <a:t>obnova tradiční zeleně, výsadba alejí, úprava parku v obci,</a:t>
            </a:r>
          </a:p>
          <a:p>
            <a:pPr lvl="0"/>
            <a:r>
              <a:rPr lang="cs-CZ" dirty="0"/>
              <a:t>vybudování lávek přes vodní toky,</a:t>
            </a:r>
          </a:p>
          <a:p>
            <a:pPr lvl="0"/>
            <a:r>
              <a:rPr lang="cs-CZ" dirty="0"/>
              <a:t>úprava veřejných prostranství či parkovišť, úprava chodníků,</a:t>
            </a:r>
          </a:p>
          <a:p>
            <a:pPr lvl="0"/>
            <a:r>
              <a:rPr lang="cs-CZ" dirty="0"/>
              <a:t>vybavení veřejných prostranství (altány, lavičky, vodní a herní prvky, ...),</a:t>
            </a:r>
          </a:p>
          <a:p>
            <a:pPr lvl="0"/>
            <a:r>
              <a:rPr lang="cs-CZ" dirty="0"/>
              <a:t>vybudování zázemí pro spolkovou činnost a kulturní dění v obci,</a:t>
            </a:r>
          </a:p>
          <a:p>
            <a:pPr lvl="0"/>
            <a:r>
              <a:rPr lang="cs-CZ" dirty="0"/>
              <a:t>vybudování jakýchkoli stezek a jejich vybavení mobiliářem (lavičky, označení, </a:t>
            </a:r>
            <a:r>
              <a:rPr lang="cs-CZ" dirty="0" err="1"/>
              <a:t>infotabule</a:t>
            </a:r>
            <a:r>
              <a:rPr lang="cs-CZ" dirty="0"/>
              <a:t>, rozhledny, plošiny, úpravy komunikací a cest, ozelenění,...),</a:t>
            </a:r>
          </a:p>
          <a:p>
            <a:pPr lvl="0"/>
            <a:r>
              <a:rPr lang="cs-CZ" dirty="0"/>
              <a:t>rekonstrukce veřejného osvětlení, instalace bezdrátových a bezpečnostních systémů,</a:t>
            </a:r>
          </a:p>
          <a:p>
            <a:pPr lvl="0"/>
            <a:r>
              <a:rPr lang="cs-CZ" dirty="0"/>
              <a:t>nákup mobilních zařízení pro udržení života v obci (dle kódů výdajů),</a:t>
            </a:r>
          </a:p>
          <a:p>
            <a:pPr lvl="0"/>
            <a:r>
              <a:rPr lang="cs-CZ" dirty="0"/>
              <a:t>rekonstrukce, obnova a vytváření uměleckých, výtvarných a architektonicky cenných prvků v </a:t>
            </a:r>
            <a:r>
              <a:rPr lang="cs-CZ" dirty="0" err="1"/>
              <a:t>intravilánu</a:t>
            </a:r>
            <a:r>
              <a:rPr lang="cs-CZ" dirty="0"/>
              <a:t> obcí (např. kašny, fontány, sochy, sloupy),</a:t>
            </a:r>
          </a:p>
          <a:p>
            <a:pPr lvl="0"/>
            <a:r>
              <a:rPr lang="cs-CZ" dirty="0"/>
              <a:t>oprava, obnova a budování železničních a autobusových zastávek, úpravy jejich okolí včetně zeleně, zvýšení jejich atraktivity,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Podpořené projekty v rámci této </a:t>
            </a:r>
            <a:r>
              <a:rPr lang="cs-CZ" b="1" i="1" dirty="0" err="1"/>
              <a:t>fiche</a:t>
            </a:r>
            <a:r>
              <a:rPr lang="cs-CZ" b="1" i="1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772400" cy="4572000"/>
          </a:xfrm>
        </p:spPr>
        <p:txBody>
          <a:bodyPr/>
          <a:lstStyle/>
          <a:p>
            <a:r>
              <a:rPr lang="cs-CZ" dirty="0"/>
              <a:t>Zeleň v obci </a:t>
            </a:r>
            <a:r>
              <a:rPr lang="cs-CZ" dirty="0" err="1"/>
              <a:t>Běstovice</a:t>
            </a:r>
            <a:r>
              <a:rPr lang="cs-CZ" dirty="0"/>
              <a:t> (výsadba zeleně v neudržovaných lokalitách, stroje na údržbu zeleně, posezení u zastávky)</a:t>
            </a:r>
          </a:p>
          <a:p>
            <a:r>
              <a:rPr lang="cs-CZ" dirty="0"/>
              <a:t>Zvelebení obce </a:t>
            </a:r>
            <a:r>
              <a:rPr lang="cs-CZ" dirty="0" err="1"/>
              <a:t>Hřibiny</a:t>
            </a:r>
            <a:r>
              <a:rPr lang="cs-CZ" dirty="0"/>
              <a:t> – </a:t>
            </a:r>
            <a:r>
              <a:rPr lang="cs-CZ" dirty="0" err="1"/>
              <a:t>Ledská</a:t>
            </a:r>
            <a:r>
              <a:rPr lang="cs-CZ" dirty="0"/>
              <a:t> (oprava místní komunikace, oprava hráze rybníka a výměna veř. osvětlení)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err="1"/>
              <a:t>Fiche</a:t>
            </a:r>
            <a:r>
              <a:rPr lang="cs-CZ" b="1" u="sng" dirty="0"/>
              <a:t> B.1 Radosti na </a:t>
            </a:r>
            <a:r>
              <a:rPr lang="cs-CZ" b="1" u="sng" dirty="0" smtClean="0"/>
              <a:t>venkově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i="1" dirty="0"/>
              <a:t>Cíl </a:t>
            </a:r>
            <a:r>
              <a:rPr lang="cs-CZ" b="1" i="1" dirty="0" err="1"/>
              <a:t>fiche</a:t>
            </a:r>
            <a:r>
              <a:rPr lang="cs-CZ" b="1" i="1" dirty="0"/>
              <a:t>:</a:t>
            </a:r>
            <a:endParaRPr lang="cs-CZ" dirty="0"/>
          </a:p>
          <a:p>
            <a:r>
              <a:rPr lang="cs-CZ" dirty="0"/>
              <a:t>Cílem </a:t>
            </a:r>
            <a:r>
              <a:rPr lang="cs-CZ" dirty="0" err="1"/>
              <a:t>fiche</a:t>
            </a:r>
            <a:r>
              <a:rPr lang="cs-CZ" dirty="0"/>
              <a:t> je zlepšit nebo obnovit odpovídající zázemí pro spolkový a kulturní život a rozšířit rovnoměrně dostupnou nabídku služeb potřebných pro život na venkově. Dosáhnout pestřejšího veřejného života na vesnicích, kde obyvatelé i návštěvníci mají k dispozici základní služby a bohatou nabídku příležitostí k trávení volného času.</a:t>
            </a:r>
          </a:p>
          <a:p>
            <a:r>
              <a:rPr lang="cs-CZ" b="1" i="1" dirty="0"/>
              <a:t> </a:t>
            </a:r>
            <a:endParaRPr lang="cs-CZ" dirty="0"/>
          </a:p>
          <a:p>
            <a:r>
              <a:rPr lang="cs-CZ" b="1" i="1" dirty="0"/>
              <a:t>Dílčí cíle:</a:t>
            </a:r>
            <a:endParaRPr lang="cs-CZ" dirty="0"/>
          </a:p>
          <a:p>
            <a:pPr lvl="0"/>
            <a:r>
              <a:rPr lang="cs-CZ" dirty="0"/>
              <a:t>zlepšování vzhledu obcí</a:t>
            </a:r>
          </a:p>
          <a:p>
            <a:pPr lvl="0"/>
            <a:r>
              <a:rPr lang="cs-CZ" dirty="0"/>
              <a:t>vytváření zázemí pro společenské, sportovní a kulturní akce, které přispívají k zachování tradic a upevňují mezilidské vztahy</a:t>
            </a:r>
          </a:p>
          <a:p>
            <a:pPr lvl="0"/>
            <a:r>
              <a:rPr lang="cs-CZ" dirty="0"/>
              <a:t>zajištění nových nebo obnova původních služeb pro občany, příp. návštěvníky</a:t>
            </a:r>
          </a:p>
          <a:p>
            <a:pPr lvl="0"/>
            <a:r>
              <a:rPr lang="cs-CZ" dirty="0"/>
              <a:t>oživení a zachování vzdělávacího potenciálu venkovských škol a podpora mimoškolních vzdělávacích aktivit,</a:t>
            </a:r>
          </a:p>
          <a:p>
            <a:pPr lvl="0"/>
            <a:r>
              <a:rPr lang="cs-CZ" dirty="0"/>
              <a:t>využití prvků komunitního plánování především v přípravných fázích projektů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1" dirty="0"/>
              <a:t>Typy aktivit (obce, svazky obcí, NNO, církve, ZSPO):</a:t>
            </a:r>
            <a:endParaRPr lang="cs-CZ" dirty="0"/>
          </a:p>
          <a:p>
            <a:r>
              <a:rPr lang="cs-CZ" dirty="0"/>
              <a:t>stavba či rekonstrukce hasičské zbrojnice, rekonstrukce objektu a vytvoření zázemí pro kulturní, vzdělávací, církevní a společenské akce, vybudování zázemí pro spolkovou činnost a kulturní dění v obci, nákup vybavení pro činnost spolků a zájmových organizací, vybudování veřejného sportoviště, vybavení sportovních organizací, budování a vybavení prostor pro mimoškolní aktivity dětí a mládeže, vybudování vzdělávacího centra, </a:t>
            </a:r>
            <a:r>
              <a:rPr lang="cs-CZ" dirty="0" err="1"/>
              <a:t>centra</a:t>
            </a:r>
            <a:r>
              <a:rPr lang="cs-CZ" dirty="0"/>
              <a:t> dětí a mládeže, vytvoření bezbariérového přístupu na veřejná prostranství, rekonstrukce městského/obecního úřadu, pošty a dalších obdobných služeb na venkově jako zázemí pro nové a obnovené služby v obcích, obnova tradiční zeleně, výsadba alejí, úprava parku v obci, vybudování lávek, přístřešků, vybavení veřejných prostranství, nákup mobilních zařízení pro udržení života v obci (mikrobus, stánek), rekonstrukce, obnova a vytváření uměleckých, výtvarných a architektonicky cenných prvků v </a:t>
            </a:r>
            <a:r>
              <a:rPr lang="cs-CZ" dirty="0" err="1"/>
              <a:t>intravilánu</a:t>
            </a:r>
            <a:r>
              <a:rPr lang="cs-CZ" dirty="0"/>
              <a:t> obcí, obnova drobných památek na venkově, péče o prvky kulturního dědictví, restaurování movitých památek,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Podpořené projekty v rámci této </a:t>
            </a:r>
            <a:r>
              <a:rPr lang="cs-CZ" b="1" i="1" dirty="0" err="1"/>
              <a:t>fiche</a:t>
            </a:r>
            <a:r>
              <a:rPr lang="cs-CZ" b="1" i="1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Auto a záhon květin </a:t>
            </a:r>
            <a:r>
              <a:rPr lang="cs-CZ" dirty="0" err="1"/>
              <a:t>Kozodry</a:t>
            </a:r>
            <a:endParaRPr lang="cs-CZ" dirty="0"/>
          </a:p>
          <a:p>
            <a:r>
              <a:rPr lang="cs-CZ" dirty="0"/>
              <a:t>Rekonstrukce antukového kurtu </a:t>
            </a:r>
            <a:r>
              <a:rPr lang="cs-CZ" dirty="0" err="1"/>
              <a:t>Sudslava</a:t>
            </a:r>
            <a:endParaRPr lang="cs-CZ" dirty="0"/>
          </a:p>
          <a:p>
            <a:r>
              <a:rPr lang="cs-CZ" dirty="0"/>
              <a:t>MC Kamínek - vybavení nových prostor</a:t>
            </a:r>
          </a:p>
          <a:p>
            <a:r>
              <a:rPr lang="cs-CZ" dirty="0"/>
              <a:t>Vodácké přístaviště </a:t>
            </a:r>
            <a:r>
              <a:rPr lang="cs-CZ" dirty="0" err="1"/>
              <a:t>Blešno</a:t>
            </a:r>
            <a:endParaRPr lang="cs-CZ" dirty="0"/>
          </a:p>
          <a:p>
            <a:r>
              <a:rPr lang="cs-CZ" dirty="0"/>
              <a:t>Vybavení skautského střediska a ohledem na organizaci volnočasových aktivit pro veřejnost Choceň</a:t>
            </a:r>
          </a:p>
          <a:p>
            <a:r>
              <a:rPr lang="cs-CZ" dirty="0"/>
              <a:t>Areál pro sport a volnočasové aktivity - Zázemí sportoviště</a:t>
            </a:r>
          </a:p>
          <a:p>
            <a:r>
              <a:rPr lang="cs-CZ" dirty="0"/>
              <a:t>Altán a dětské prolézačky ve </a:t>
            </a:r>
            <a:r>
              <a:rPr lang="cs-CZ" dirty="0" err="1"/>
              <a:t>Dvořisku</a:t>
            </a:r>
            <a:endParaRPr lang="cs-CZ" dirty="0"/>
          </a:p>
          <a:p>
            <a:r>
              <a:rPr lang="cs-CZ" dirty="0"/>
              <a:t>Renovace sportovního hřiště na </a:t>
            </a:r>
            <a:r>
              <a:rPr lang="cs-CZ" dirty="0" err="1"/>
              <a:t>Hemžích</a:t>
            </a:r>
            <a:r>
              <a:rPr lang="cs-CZ" dirty="0"/>
              <a:t> spojená s výstavbou dětského koutku</a:t>
            </a:r>
          </a:p>
          <a:p>
            <a:r>
              <a:rPr lang="cs-CZ" dirty="0"/>
              <a:t>Rozšíření dětského hřiště ve </a:t>
            </a:r>
            <a:r>
              <a:rPr lang="cs-CZ" dirty="0" err="1"/>
              <a:t>Štěnkově</a:t>
            </a:r>
            <a:endParaRPr lang="cs-CZ" dirty="0"/>
          </a:p>
          <a:p>
            <a:r>
              <a:rPr lang="cs-CZ" dirty="0"/>
              <a:t>Zastřešená terasa (</a:t>
            </a:r>
            <a:r>
              <a:rPr lang="cs-CZ" dirty="0" err="1"/>
              <a:t>Plchůvky</a:t>
            </a:r>
            <a:r>
              <a:rPr lang="cs-CZ" dirty="0"/>
              <a:t>)</a:t>
            </a:r>
          </a:p>
          <a:p>
            <a:r>
              <a:rPr lang="cs-CZ" dirty="0"/>
              <a:t>Rekonstrukce hasičské zbrojnice - oprava fasády - </a:t>
            </a:r>
            <a:r>
              <a:rPr lang="cs-CZ" dirty="0" err="1"/>
              <a:t>Sudličkova</a:t>
            </a:r>
            <a:r>
              <a:rPr lang="cs-CZ" dirty="0"/>
              <a:t> Lhota</a:t>
            </a:r>
          </a:p>
          <a:p>
            <a:r>
              <a:rPr lang="cs-CZ" dirty="0"/>
              <a:t>Rekonstrukce a opravy bývalé hasičské zbrojnice na klubovnu Lípa nad Orlicí</a:t>
            </a:r>
          </a:p>
          <a:p>
            <a:r>
              <a:rPr lang="cs-CZ" dirty="0"/>
              <a:t>Zázemí pro spolkový život v obci </a:t>
            </a:r>
            <a:r>
              <a:rPr lang="cs-CZ" dirty="0" err="1"/>
              <a:t>Běstovice</a:t>
            </a:r>
            <a:endParaRPr lang="cs-CZ" dirty="0"/>
          </a:p>
          <a:p>
            <a:r>
              <a:rPr lang="cs-CZ" dirty="0"/>
              <a:t>Vybavení pro pořádání hasičských soutěží, slavností a výstav Kostelecké Horky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err="1"/>
              <a:t>Fiche</a:t>
            </a:r>
            <a:r>
              <a:rPr lang="cs-CZ" b="1" u="sng" dirty="0"/>
              <a:t> C.1 Vytváření pohostinné tváře </a:t>
            </a:r>
            <a:r>
              <a:rPr lang="cs-CZ" b="1" u="sng" dirty="0" smtClean="0"/>
              <a:t>regionu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i="1" dirty="0"/>
              <a:t>Cíl </a:t>
            </a:r>
            <a:r>
              <a:rPr lang="cs-CZ" b="1" i="1" dirty="0" err="1"/>
              <a:t>fiche</a:t>
            </a:r>
            <a:r>
              <a:rPr lang="cs-CZ" b="1" i="1" dirty="0"/>
              <a:t>:</a:t>
            </a:r>
            <a:endParaRPr lang="cs-CZ" dirty="0"/>
          </a:p>
          <a:p>
            <a:r>
              <a:rPr lang="cs-CZ" dirty="0"/>
              <a:t>Zvyšovat atraktivitu a vybavenost území pro cestovní ruch.</a:t>
            </a:r>
          </a:p>
          <a:p>
            <a:pPr>
              <a:buNone/>
            </a:pPr>
            <a:r>
              <a:rPr lang="cs-CZ" b="1" i="1" dirty="0"/>
              <a:t> </a:t>
            </a:r>
            <a:endParaRPr lang="cs-CZ" dirty="0"/>
          </a:p>
          <a:p>
            <a:pPr>
              <a:buNone/>
            </a:pPr>
            <a:r>
              <a:rPr lang="cs-CZ" b="1" i="1" dirty="0"/>
              <a:t>Dílčí cíle:</a:t>
            </a:r>
            <a:endParaRPr lang="cs-CZ" dirty="0"/>
          </a:p>
          <a:p>
            <a:pPr lvl="0"/>
            <a:r>
              <a:rPr lang="cs-CZ" dirty="0"/>
              <a:t>zvýšit návštěvnost regionu,</a:t>
            </a:r>
          </a:p>
          <a:p>
            <a:pPr lvl="0"/>
            <a:r>
              <a:rPr lang="cs-CZ" dirty="0"/>
              <a:t>zlepšit infrastrukturu pro cestovní ruch</a:t>
            </a:r>
          </a:p>
          <a:p>
            <a:pPr lvl="0"/>
            <a:r>
              <a:rPr lang="cs-CZ" dirty="0"/>
              <a:t>zvýšit počet a kvalitu ubytovacích a stravovacích zařízení,</a:t>
            </a:r>
          </a:p>
          <a:p>
            <a:pPr lvl="0"/>
            <a:r>
              <a:rPr lang="cs-CZ" dirty="0"/>
              <a:t>podporovat podnikání v CR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i="1" dirty="0" smtClean="0"/>
              <a:t>Typy aktivit (zemědělský podnikatel, ZSPO, podnikatelé v cestovním ruchu, obce, svazky obcí, NNO):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výstavba</a:t>
            </a:r>
            <a:r>
              <a:rPr lang="cs-CZ" dirty="0"/>
              <a:t>, rekonstrukce nebo modernizace stravovacích </a:t>
            </a:r>
            <a:r>
              <a:rPr lang="cs-CZ" dirty="0" smtClean="0"/>
              <a:t>zařízení</a:t>
            </a:r>
          </a:p>
          <a:p>
            <a:r>
              <a:rPr lang="cs-CZ" dirty="0" smtClean="0"/>
              <a:t> </a:t>
            </a:r>
            <a:r>
              <a:rPr lang="cs-CZ" dirty="0"/>
              <a:t>rekonstrukce charakteristických venkovských stavení pro rozšíření ubytovacích kapacit ve venkovském </a:t>
            </a:r>
            <a:r>
              <a:rPr lang="cs-CZ" dirty="0" smtClean="0"/>
              <a:t>prostoru</a:t>
            </a:r>
          </a:p>
          <a:p>
            <a:r>
              <a:rPr lang="cs-CZ" dirty="0" smtClean="0"/>
              <a:t> </a:t>
            </a:r>
            <a:r>
              <a:rPr lang="cs-CZ" dirty="0"/>
              <a:t>výstavba, rekonstrukce nebo modernizace ubytovacích </a:t>
            </a:r>
            <a:r>
              <a:rPr lang="cs-CZ" dirty="0" smtClean="0"/>
              <a:t>zařízení</a:t>
            </a:r>
          </a:p>
          <a:p>
            <a:r>
              <a:rPr lang="cs-CZ" dirty="0" smtClean="0"/>
              <a:t>rozvoj agroturistiky</a:t>
            </a:r>
          </a:p>
          <a:p>
            <a:r>
              <a:rPr lang="cs-CZ" dirty="0" smtClean="0"/>
              <a:t> </a:t>
            </a:r>
            <a:r>
              <a:rPr lang="cs-CZ" dirty="0"/>
              <a:t>zařízení půjčovny sportovních </a:t>
            </a:r>
            <a:r>
              <a:rPr lang="cs-CZ" dirty="0" smtClean="0"/>
              <a:t>potřeb</a:t>
            </a:r>
          </a:p>
          <a:p>
            <a:r>
              <a:rPr lang="cs-CZ" dirty="0" smtClean="0"/>
              <a:t> </a:t>
            </a:r>
            <a:r>
              <a:rPr lang="cs-CZ" dirty="0"/>
              <a:t>budování zázemí pro zvýšení atraktivity regionu </a:t>
            </a:r>
            <a:endParaRPr lang="cs-CZ" dirty="0" smtClean="0"/>
          </a:p>
          <a:p>
            <a:r>
              <a:rPr lang="cs-CZ" dirty="0" smtClean="0"/>
              <a:t>navazujícími </a:t>
            </a:r>
            <a:r>
              <a:rPr lang="cs-CZ" dirty="0"/>
              <a:t>produkty zejména pro aktivní využití volného času, podpora zázemí pro zážitkové </a:t>
            </a:r>
            <a:r>
              <a:rPr lang="cs-CZ" dirty="0" smtClean="0"/>
              <a:t>aktivity</a:t>
            </a:r>
            <a:endParaRPr lang="cs-CZ" dirty="0"/>
          </a:p>
          <a:p>
            <a:pPr>
              <a:buNone/>
            </a:pPr>
            <a:r>
              <a:rPr lang="cs-CZ" b="1" i="1" dirty="0"/>
              <a:t> </a:t>
            </a:r>
            <a:endParaRPr lang="cs-CZ" dirty="0"/>
          </a:p>
          <a:p>
            <a:r>
              <a:rPr lang="cs-CZ" b="1" i="1" dirty="0"/>
              <a:t>Podpořené projekty v rámci této </a:t>
            </a:r>
            <a:r>
              <a:rPr lang="cs-CZ" b="1" i="1" dirty="0" err="1"/>
              <a:t>fiche</a:t>
            </a:r>
            <a:r>
              <a:rPr lang="cs-CZ" b="1" i="1" dirty="0"/>
              <a:t>:</a:t>
            </a:r>
            <a:endParaRPr lang="cs-CZ" dirty="0"/>
          </a:p>
          <a:p>
            <a:r>
              <a:rPr lang="cs-CZ" dirty="0"/>
              <a:t>Sportovně - relaxační zázemí penzionu Pod Rozhlednou ve Vrbici</a:t>
            </a:r>
          </a:p>
          <a:p>
            <a:r>
              <a:rPr lang="cs-CZ" dirty="0"/>
              <a:t>Vybavení a modernizace ubytovny Střediska environmentální výchovy Kostelecké horky</a:t>
            </a:r>
          </a:p>
          <a:p>
            <a:r>
              <a:rPr lang="cs-CZ" dirty="0"/>
              <a:t>Agroturistika – modernizace </a:t>
            </a:r>
            <a:r>
              <a:rPr lang="cs-CZ" dirty="0" err="1"/>
              <a:t>Sudslava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</TotalTime>
  <Words>1046</Words>
  <Application>Microsoft Office PowerPoint</Application>
  <PresentationFormat>Předvádění na obrazovce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Jmění</vt:lpstr>
      <vt:lpstr>MAS NAD ORLICÍ, o.p.s.</vt:lpstr>
      <vt:lpstr>Fiche A.1 Upravený venkov – vlídná tvář našeho regionu</vt:lpstr>
      <vt:lpstr>Typy aktivit (obce, svazky obcí, církve, ZSPO):</vt:lpstr>
      <vt:lpstr>Podpořené projekty v rámci této fiche:</vt:lpstr>
      <vt:lpstr>Fiche B.1 Radosti na venkově</vt:lpstr>
      <vt:lpstr>Snímek 6</vt:lpstr>
      <vt:lpstr>Podpořené projekty v rámci této fiche:</vt:lpstr>
      <vt:lpstr>Fiche C.1 Vytváření pohostinné tváře regionu</vt:lpstr>
      <vt:lpstr>Typy aktivit (zemědělský podnikatel, ZSPO, podnikatelé v cestovním ruchu, obce, svazky obcí, NNO):</vt:lpstr>
      <vt:lpstr>Penzionu Pod Rozhlednou ve Vrbici</vt:lpstr>
      <vt:lpstr>Sportovně - relaxační zázemí Penzionu Pod Rozhlednou ve Vrbici</vt:lpstr>
      <vt:lpstr>Záměrem projektu bylo realizovat:</vt:lpstr>
      <vt:lpstr>Harmonogram</vt:lpstr>
      <vt:lpstr>Snímek 14</vt:lpstr>
      <vt:lpstr>Snímek 15</vt:lpstr>
      <vt:lpstr>Snímek 16</vt:lpstr>
      <vt:lpstr>Chcete žádat v programu LEADER? Co k tomu potřebujete?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Kačka</dc:creator>
  <cp:lastModifiedBy>Kačka</cp:lastModifiedBy>
  <cp:revision>8</cp:revision>
  <dcterms:created xsi:type="dcterms:W3CDTF">2012-04-22T08:33:37Z</dcterms:created>
  <dcterms:modified xsi:type="dcterms:W3CDTF">2012-04-22T09:19:13Z</dcterms:modified>
</cp:coreProperties>
</file>